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35"/>
  </p:notesMasterIdLst>
  <p:handoutMasterIdLst>
    <p:handoutMasterId r:id="rId36"/>
  </p:handoutMasterIdLst>
  <p:sldIdLst>
    <p:sldId id="567" r:id="rId9"/>
    <p:sldId id="662" r:id="rId10"/>
    <p:sldId id="587" r:id="rId11"/>
    <p:sldId id="613" r:id="rId12"/>
    <p:sldId id="638" r:id="rId13"/>
    <p:sldId id="664" r:id="rId14"/>
    <p:sldId id="660" r:id="rId15"/>
    <p:sldId id="663" r:id="rId16"/>
    <p:sldId id="666" r:id="rId17"/>
    <p:sldId id="646" r:id="rId18"/>
    <p:sldId id="645" r:id="rId19"/>
    <p:sldId id="671" r:id="rId20"/>
    <p:sldId id="667" r:id="rId21"/>
    <p:sldId id="665" r:id="rId22"/>
    <p:sldId id="659" r:id="rId23"/>
    <p:sldId id="661" r:id="rId24"/>
    <p:sldId id="668" r:id="rId25"/>
    <p:sldId id="670" r:id="rId26"/>
    <p:sldId id="669" r:id="rId27"/>
    <p:sldId id="672" r:id="rId28"/>
    <p:sldId id="648" r:id="rId29"/>
    <p:sldId id="649" r:id="rId30"/>
    <p:sldId id="644" r:id="rId31"/>
    <p:sldId id="608" r:id="rId32"/>
    <p:sldId id="673" r:id="rId33"/>
    <p:sldId id="674" r:id="rId34"/>
  </p:sldIdLst>
  <p:sldSz cx="12192000" cy="6858000"/>
  <p:notesSz cx="6645275" cy="9775825"/>
  <p:custDataLst>
    <p:tags r:id="rId37"/>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DE8BF54A-1323-4403-83F8-D7B5510C9D53}">
          <p14:sldIdLst>
            <p14:sldId id="567"/>
            <p14:sldId id="662"/>
            <p14:sldId id="587"/>
            <p14:sldId id="613"/>
            <p14:sldId id="638"/>
            <p14:sldId id="664"/>
            <p14:sldId id="660"/>
            <p14:sldId id="663"/>
            <p14:sldId id="666"/>
            <p14:sldId id="646"/>
            <p14:sldId id="645"/>
            <p14:sldId id="671"/>
            <p14:sldId id="667"/>
            <p14:sldId id="665"/>
            <p14:sldId id="659"/>
            <p14:sldId id="661"/>
            <p14:sldId id="668"/>
            <p14:sldId id="670"/>
            <p14:sldId id="669"/>
            <p14:sldId id="672"/>
            <p14:sldId id="648"/>
            <p14:sldId id="649"/>
            <p14:sldId id="644"/>
            <p14:sldId id="608"/>
            <p14:sldId id="673"/>
            <p14:sldId id="674"/>
          </p14:sldIdLst>
        </p14:section>
      </p14:sectionLst>
    </p:ex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0CEF9"/>
    <a:srgbClr val="03EAB3"/>
    <a:srgbClr val="00D2FE"/>
    <a:srgbClr val="28CEF6"/>
    <a:srgbClr val="FFD217"/>
    <a:srgbClr val="FF6124"/>
    <a:srgbClr val="EECF40"/>
    <a:srgbClr val="A5FFFF"/>
    <a:srgbClr val="00E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E705A1-4B1D-5A1B-45D7-CBB165E5C5E3}" v="21" dt="2023-01-23T14:46:06.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0804" autoAdjust="0"/>
  </p:normalViewPr>
  <p:slideViewPr>
    <p:cSldViewPr snapToGrid="0" snapToObjects="1">
      <p:cViewPr varScale="1">
        <p:scale>
          <a:sx n="52" d="100"/>
          <a:sy n="52" d="100"/>
        </p:scale>
        <p:origin x="1843" y="48"/>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9" d="100"/>
          <a:sy n="79" d="100"/>
        </p:scale>
        <p:origin x="33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43"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es, Sian" userId="S::sdavies@qa.com::2114892d-b2c8-46b3-b11d-23163ed0cb1f" providerId="AD" clId="Web-{38E705A1-4B1D-5A1B-45D7-CBB165E5C5E3}"/>
    <pc:docChg chg="modSld">
      <pc:chgData name="Davies, Sian" userId="S::sdavies@qa.com::2114892d-b2c8-46b3-b11d-23163ed0cb1f" providerId="AD" clId="Web-{38E705A1-4B1D-5A1B-45D7-CBB165E5C5E3}" dt="2023-01-23T14:46:06.259" v="20" actId="14100"/>
      <pc:docMkLst>
        <pc:docMk/>
      </pc:docMkLst>
      <pc:sldChg chg="addSp modSp">
        <pc:chgData name="Davies, Sian" userId="S::sdavies@qa.com::2114892d-b2c8-46b3-b11d-23163ed0cb1f" providerId="AD" clId="Web-{38E705A1-4B1D-5A1B-45D7-CBB165E5C5E3}" dt="2023-01-23T14:46:06.259" v="20" actId="14100"/>
        <pc:sldMkLst>
          <pc:docMk/>
          <pc:sldMk cId="2434413006" sldId="670"/>
        </pc:sldMkLst>
        <pc:spChg chg="add mod">
          <ac:chgData name="Davies, Sian" userId="S::sdavies@qa.com::2114892d-b2c8-46b3-b11d-23163ed0cb1f" providerId="AD" clId="Web-{38E705A1-4B1D-5A1B-45D7-CBB165E5C5E3}" dt="2023-01-23T14:45:00.616" v="9"/>
          <ac:spMkLst>
            <pc:docMk/>
            <pc:sldMk cId="2434413006" sldId="670"/>
            <ac:spMk id="3" creationId="{5CBEDEDF-BF0A-CF1A-28A5-16CA31EEF647}"/>
          </ac:spMkLst>
        </pc:spChg>
        <pc:spChg chg="add mod">
          <ac:chgData name="Davies, Sian" userId="S::sdavies@qa.com::2114892d-b2c8-46b3-b11d-23163ed0cb1f" providerId="AD" clId="Web-{38E705A1-4B1D-5A1B-45D7-CBB165E5C5E3}" dt="2023-01-23T14:46:06.259" v="20" actId="14100"/>
          <ac:spMkLst>
            <pc:docMk/>
            <pc:sldMk cId="2434413006" sldId="670"/>
            <ac:spMk id="5" creationId="{156B3DBC-96A6-7388-852B-AD70C7D3000D}"/>
          </ac:spMkLst>
        </pc:spChg>
        <pc:picChg chg="mod">
          <ac:chgData name="Davies, Sian" userId="S::sdavies@qa.com::2114892d-b2c8-46b3-b11d-23163ed0cb1f" providerId="AD" clId="Web-{38E705A1-4B1D-5A1B-45D7-CBB165E5C5E3}" dt="2023-01-23T14:44:00.365" v="1" actId="14100"/>
          <ac:picMkLst>
            <pc:docMk/>
            <pc:sldMk cId="2434413006" sldId="670"/>
            <ac:picMk id="7" creationId="{E0B74D18-AAA3-FC7D-B403-D7CD7E9A6EF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04/04/2023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04/04/2023</a:t>
            </a:fld>
            <a:endParaRPr lang="en-GB" dirty="0"/>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dirty="0"/>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dirty="0"/>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ontserrat" panose="00000500000000000000" pitchFamily="2" charset="0"/>
        <a:ea typeface="+mn-ea"/>
        <a:cs typeface="+mn-cs"/>
      </a:defRPr>
    </a:lvl1pPr>
    <a:lvl2pPr marL="457189" algn="l" defTabSz="914377" rtl="0" eaLnBrk="1" latinLnBrk="0" hangingPunct="1">
      <a:defRPr sz="1200" kern="1200">
        <a:solidFill>
          <a:schemeClr val="tx1"/>
        </a:solidFill>
        <a:latin typeface="Montserrat" panose="00000500000000000000" pitchFamily="2" charset="0"/>
        <a:ea typeface="+mn-ea"/>
        <a:cs typeface="+mn-cs"/>
      </a:defRPr>
    </a:lvl2pPr>
    <a:lvl3pPr marL="914377" algn="l" defTabSz="914377" rtl="0" eaLnBrk="1" latinLnBrk="0" hangingPunct="1">
      <a:defRPr sz="1200" kern="1200">
        <a:solidFill>
          <a:schemeClr val="tx1"/>
        </a:solidFill>
        <a:latin typeface="Montserrat" panose="00000500000000000000" pitchFamily="2" charset="0"/>
        <a:ea typeface="+mn-ea"/>
        <a:cs typeface="+mn-cs"/>
      </a:defRPr>
    </a:lvl3pPr>
    <a:lvl4pPr marL="1371566" algn="l" defTabSz="914377" rtl="0" eaLnBrk="1" latinLnBrk="0" hangingPunct="1">
      <a:defRPr sz="1200" kern="1200">
        <a:solidFill>
          <a:schemeClr val="tx1"/>
        </a:solidFill>
        <a:latin typeface="Montserrat" panose="00000500000000000000" pitchFamily="2" charset="0"/>
        <a:ea typeface="+mn-ea"/>
        <a:cs typeface="+mn-cs"/>
      </a:defRPr>
    </a:lvl4pPr>
    <a:lvl5pPr marL="1828754" algn="l" defTabSz="914377" rtl="0" eaLnBrk="1" latinLnBrk="0" hangingPunct="1">
      <a:defRPr sz="1200" kern="1200">
        <a:solidFill>
          <a:schemeClr val="tx1"/>
        </a:solidFill>
        <a:latin typeface="Montserrat" panose="00000500000000000000" pitchFamily="2"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aws.amazon.com/AmazonRDS/latest/UserGuide/custom-migrating.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AmazonRDS/latest/UserGuide/USER_WorkingWithOptionGroups.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aws.amazon.com/AmazonRDS/latest/UserGuide/custom-migrating.html" TargetMode="External"/><Relationship Id="rId4" Type="http://schemas.openxmlformats.org/officeDocument/2006/relationships/hyperlink" Target="https://docs.aws.amazon.com/AmazonRDS/latest/UserGuide/Appendix.SQLServer.Options.BackupRestore.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quicksight/latest/user/rds-vpc-access.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aws.amazon.com/quicksight/latest/user/regions.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superstore database that we created during the last few days will be migrated to the amazon cloud – an RDS (manage relational database service) instance </a:t>
            </a:r>
          </a:p>
          <a:p>
            <a:pPr marL="171450" indent="-171450">
              <a:buFont typeface="Arial" panose="020B0604020202020204" pitchFamily="34" charset="0"/>
              <a:buChar char="•"/>
            </a:pPr>
            <a:r>
              <a:rPr lang="en-GB" dirty="0"/>
              <a:t>as we go through the preparation steps we will discuss the options that we must consider before settling on our strategy </a:t>
            </a:r>
          </a:p>
          <a:p>
            <a:pPr marL="171450" indent="-171450">
              <a:buFont typeface="Arial" panose="020B0604020202020204" pitchFamily="34" charset="0"/>
              <a:buChar char="•"/>
            </a:pPr>
            <a:r>
              <a:rPr lang="en-GB" dirty="0"/>
              <a:t>our primary tool will be the AWS console, through which we will access RDS and </a:t>
            </a:r>
            <a:r>
              <a:rPr lang="en-GB" dirty="0" err="1"/>
              <a:t>quicksight</a:t>
            </a:r>
            <a:r>
              <a:rPr lang="en-GB" dirty="0"/>
              <a:t>. we will also use SSMS to back up the local database and restore it to the RDS instance </a:t>
            </a:r>
          </a:p>
          <a:p>
            <a:pPr marL="171450" indent="-171450">
              <a:buFont typeface="Arial" panose="020B0604020202020204" pitchFamily="34" charset="0"/>
              <a:buChar char="•"/>
            </a:pPr>
            <a:r>
              <a:rPr lang="en-GB" dirty="0"/>
              <a:t>this is the official way to do it natively but our method works well for people who are new to the cloud but have got to know SSMS and SQL already </a:t>
            </a:r>
            <a:r>
              <a:rPr lang="en-GB" dirty="0">
                <a:hlinkClick r:id="rId3"/>
              </a:rPr>
              <a:t>Migrating an on-premises database to Amazon RDS Custom for SQL Server - Amazon Relational Database Service</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a:t>
            </a:fld>
            <a:endParaRPr lang="en-GB" dirty="0"/>
          </a:p>
        </p:txBody>
      </p:sp>
    </p:spTree>
    <p:extLst>
      <p:ext uri="{BB962C8B-B14F-4D97-AF65-F5344CB8AC3E}">
        <p14:creationId xmlns:p14="http://schemas.microsoft.com/office/powerpoint/2010/main" val="2704091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could also use </a:t>
            </a:r>
            <a:r>
              <a:rPr lang="en-GB" dirty="0" err="1"/>
              <a:t>mysql</a:t>
            </a:r>
            <a:r>
              <a:rPr lang="en-GB" dirty="0"/>
              <a:t> workbench to connect to the server</a:t>
            </a:r>
          </a:p>
          <a:p>
            <a:r>
              <a:rPr lang="en-GB" dirty="0"/>
              <a:t>underline that when you work in a cloud env you don’t have access to local file storage as you do when you are RDP or working on prem </a:t>
            </a:r>
          </a:p>
        </p:txBody>
      </p:sp>
      <p:sp>
        <p:nvSpPr>
          <p:cNvPr id="4" name="Slide Number Placeholder 3"/>
          <p:cNvSpPr>
            <a:spLocks noGrp="1"/>
          </p:cNvSpPr>
          <p:nvPr>
            <p:ph type="sldNum" sz="quarter" idx="5"/>
          </p:nvPr>
        </p:nvSpPr>
        <p:spPr/>
        <p:txBody>
          <a:bodyPr/>
          <a:lstStyle/>
          <a:p>
            <a:fld id="{548901C6-1DA1-FB44-ABEE-06A0FEB7738E}" type="slidenum">
              <a:rPr lang="en-GB" smtClean="0"/>
              <a:pPr/>
              <a:t>14</a:t>
            </a:fld>
            <a:endParaRPr lang="en-GB" dirty="0"/>
          </a:p>
        </p:txBody>
      </p:sp>
    </p:spTree>
    <p:extLst>
      <p:ext uri="{BB962C8B-B14F-4D97-AF65-F5344CB8AC3E}">
        <p14:creationId xmlns:p14="http://schemas.microsoft.com/office/powerpoint/2010/main" val="2569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15</a:t>
            </a:fld>
            <a:endParaRPr lang="en-GB" dirty="0"/>
          </a:p>
        </p:txBody>
      </p:sp>
    </p:spTree>
    <p:extLst>
      <p:ext uri="{BB962C8B-B14F-4D97-AF65-F5344CB8AC3E}">
        <p14:creationId xmlns:p14="http://schemas.microsoft.com/office/powerpoint/2010/main" val="914734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dirty="0"/>
          </a:p>
        </p:txBody>
      </p:sp>
    </p:spTree>
    <p:extLst>
      <p:ext uri="{BB962C8B-B14F-4D97-AF65-F5344CB8AC3E}">
        <p14:creationId xmlns:p14="http://schemas.microsoft.com/office/powerpoint/2010/main" val="2917110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using </a:t>
            </a:r>
            <a:r>
              <a:rPr lang="en-GB" dirty="0" err="1"/>
              <a:t>ssms</a:t>
            </a:r>
            <a:r>
              <a:rPr lang="en-GB" dirty="0"/>
              <a:t> (familiar client) locally we need to be able to access the server from our laptops – similar to the way we accessed our local SQL instance </a:t>
            </a:r>
          </a:p>
        </p:txBody>
      </p:sp>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dirty="0"/>
          </a:p>
        </p:txBody>
      </p:sp>
    </p:spTree>
    <p:extLst>
      <p:ext uri="{BB962C8B-B14F-4D97-AF65-F5344CB8AC3E}">
        <p14:creationId xmlns:p14="http://schemas.microsoft.com/office/powerpoint/2010/main" val="1337309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SSMS we need to enter the connectivity details found on the RDS instance info page </a:t>
            </a:r>
          </a:p>
          <a:p>
            <a:r>
              <a:rPr lang="en-GB" dirty="0"/>
              <a:t>test the connectivity works by connecting to the server and running a </a:t>
            </a:r>
            <a:r>
              <a:rPr lang="en-GB"/>
              <a:t>basic select query </a:t>
            </a:r>
            <a:r>
              <a:rPr lang="en-GB" dirty="0"/>
              <a:t>on the system database </a:t>
            </a:r>
          </a:p>
        </p:txBody>
      </p:sp>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dirty="0"/>
          </a:p>
        </p:txBody>
      </p:sp>
    </p:spTree>
    <p:extLst>
      <p:ext uri="{BB962C8B-B14F-4D97-AF65-F5344CB8AC3E}">
        <p14:creationId xmlns:p14="http://schemas.microsoft.com/office/powerpoint/2010/main" val="3890994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we will continue with our scenario by restoring the database to the RDS instance and configuring to allow </a:t>
            </a:r>
            <a:r>
              <a:rPr lang="en-GB" dirty="0" err="1"/>
              <a:t>quicksight</a:t>
            </a:r>
            <a:r>
              <a:rPr lang="en-GB" dirty="0"/>
              <a:t> to access RDS to create our dashboard in the cloud </a:t>
            </a:r>
          </a:p>
        </p:txBody>
      </p:sp>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dirty="0"/>
          </a:p>
        </p:txBody>
      </p:sp>
    </p:spTree>
    <p:extLst>
      <p:ext uri="{BB962C8B-B14F-4D97-AF65-F5344CB8AC3E}">
        <p14:creationId xmlns:p14="http://schemas.microsoft.com/office/powerpoint/2010/main" val="605810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through the final steps of the scenario. instructor will demo and learners will be left to work on the scenario as well as watching the cloud academy labs </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dirty="0"/>
          </a:p>
        </p:txBody>
      </p:sp>
    </p:spTree>
    <p:extLst>
      <p:ext uri="{BB962C8B-B14F-4D97-AF65-F5344CB8AC3E}">
        <p14:creationId xmlns:p14="http://schemas.microsoft.com/office/powerpoint/2010/main" val="3671710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 group role must be created and then assigned to the </a:t>
            </a:r>
            <a:r>
              <a:rPr lang="en-GB" dirty="0" err="1"/>
              <a:t>db</a:t>
            </a:r>
            <a:r>
              <a:rPr lang="en-GB" dirty="0"/>
              <a:t> instance if using backup on s3 (.</a:t>
            </a:r>
            <a:r>
              <a:rPr lang="en-GB" dirty="0" err="1"/>
              <a:t>bak</a:t>
            </a:r>
            <a:r>
              <a:rPr lang="en-GB" dirty="0"/>
              <a:t>) to restore to </a:t>
            </a:r>
            <a:r>
              <a:rPr lang="en-GB" dirty="0" err="1"/>
              <a:t>rds</a:t>
            </a:r>
            <a:r>
              <a:rPr lang="en-GB" dirty="0"/>
              <a:t> </a:t>
            </a:r>
            <a:r>
              <a:rPr lang="en-GB" dirty="0" err="1"/>
              <a:t>sql</a:t>
            </a:r>
            <a:r>
              <a:rPr lang="en-GB" dirty="0"/>
              <a:t> server </a:t>
            </a:r>
          </a:p>
          <a:p>
            <a:r>
              <a:rPr lang="en-GB" dirty="0"/>
              <a:t>this allows the admin account (you) to create the </a:t>
            </a:r>
            <a:r>
              <a:rPr lang="en-GB" dirty="0" err="1"/>
              <a:t>db</a:t>
            </a:r>
            <a:r>
              <a:rPr lang="en-GB" dirty="0"/>
              <a:t> </a:t>
            </a:r>
          </a:p>
          <a:p>
            <a:r>
              <a:rPr lang="en-GB" dirty="0">
                <a:hlinkClick r:id="rId3"/>
              </a:rPr>
              <a:t>Working with option groups - Amazon Relational Database Service</a:t>
            </a:r>
            <a:endParaRPr lang="en-GB" dirty="0"/>
          </a:p>
          <a:p>
            <a:r>
              <a:rPr lang="en-GB" dirty="0">
                <a:hlinkClick r:id="rId4"/>
              </a:rPr>
              <a:t>Support for native backup and restore in SQL Server - Amazon Relational Database Service</a:t>
            </a:r>
            <a:endParaRPr lang="en-GB" dirty="0"/>
          </a:p>
          <a:p>
            <a:r>
              <a:rPr lang="en-GB" dirty="0">
                <a:hlinkClick r:id="rId5"/>
              </a:rPr>
              <a:t>Migrating an on-premises database to Amazon RDS Custom for SQL Server - Amazon Relational Database Service</a:t>
            </a:r>
            <a:endParaRPr lang="en-GB" dirty="0"/>
          </a:p>
          <a:p>
            <a:endParaRPr lang="en-GB" dirty="0"/>
          </a:p>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all steps are in the instructors notes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21</a:t>
            </a:fld>
            <a:endParaRPr lang="en-GB" dirty="0"/>
          </a:p>
        </p:txBody>
      </p:sp>
    </p:spTree>
    <p:extLst>
      <p:ext uri="{BB962C8B-B14F-4D97-AF65-F5344CB8AC3E}">
        <p14:creationId xmlns:p14="http://schemas.microsoft.com/office/powerpoint/2010/main" val="388889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SSMS connect to RDS </a:t>
            </a:r>
            <a:r>
              <a:rPr lang="en-GB" dirty="0" err="1"/>
              <a:t>sql</a:t>
            </a:r>
            <a:r>
              <a:rPr lang="en-GB" dirty="0"/>
              <a:t> server </a:t>
            </a:r>
          </a:p>
          <a:p>
            <a:r>
              <a:rPr lang="en-GB" dirty="0"/>
              <a:t>open query </a:t>
            </a:r>
          </a:p>
          <a:p>
            <a:r>
              <a:rPr lang="en-GB" dirty="0"/>
              <a:t>check and run query. </a:t>
            </a:r>
          </a:p>
          <a:p>
            <a:r>
              <a:rPr lang="en-GB" dirty="0"/>
              <a:t>version of </a:t>
            </a:r>
            <a:r>
              <a:rPr lang="en-GB" dirty="0" err="1"/>
              <a:t>sql</a:t>
            </a:r>
            <a:r>
              <a:rPr lang="en-GB" dirty="0"/>
              <a:t> must match from local to cloud servers. troubleshooting of </a:t>
            </a:r>
            <a:r>
              <a:rPr lang="en-GB" dirty="0" err="1"/>
              <a:t>querymay</a:t>
            </a:r>
            <a:r>
              <a:rPr lang="en-GB" dirty="0"/>
              <a:t> be needed. </a:t>
            </a:r>
          </a:p>
          <a:p>
            <a:r>
              <a:rPr lang="en-GB" dirty="0"/>
              <a:t>tip : remove references to any local files which are not relevant from query and just create tables, populate tables, create stored proc and set read write </a:t>
            </a:r>
            <a:r>
              <a:rPr lang="en-GB" dirty="0" err="1"/>
              <a:t>privelige</a:t>
            </a:r>
            <a:r>
              <a:rPr lang="en-GB" dirty="0"/>
              <a:t> on </a:t>
            </a:r>
            <a:r>
              <a:rPr lang="en-GB" dirty="0" err="1"/>
              <a:t>db</a:t>
            </a:r>
            <a:r>
              <a:rPr lang="en-GB" dirty="0"/>
              <a:t> </a:t>
            </a:r>
          </a:p>
          <a:p>
            <a:r>
              <a:rPr lang="en-GB" dirty="0"/>
              <a:t>sample query is provided for instructors and shared with learners </a:t>
            </a:r>
          </a:p>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all steps are in the instructors notes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22</a:t>
            </a:fld>
            <a:endParaRPr lang="en-GB" dirty="0"/>
          </a:p>
        </p:txBody>
      </p:sp>
    </p:spTree>
    <p:extLst>
      <p:ext uri="{BB962C8B-B14F-4D97-AF65-F5344CB8AC3E}">
        <p14:creationId xmlns:p14="http://schemas.microsoft.com/office/powerpoint/2010/main" val="452161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23</a:t>
            </a:fld>
            <a:endParaRPr lang="en-GB" dirty="0"/>
          </a:p>
        </p:txBody>
      </p:sp>
    </p:spTree>
    <p:extLst>
      <p:ext uri="{BB962C8B-B14F-4D97-AF65-F5344CB8AC3E}">
        <p14:creationId xmlns:p14="http://schemas.microsoft.com/office/powerpoint/2010/main" val="990641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obviously in this particular case we do not have any live applications to worry about – why is that important ? discuss </a:t>
            </a:r>
          </a:p>
          <a:p>
            <a:pPr marL="171450" indent="-171450">
              <a:buFont typeface="Arial" panose="020B0604020202020204" pitchFamily="34" charset="0"/>
              <a:buChar char="•"/>
            </a:pPr>
            <a:r>
              <a:rPr lang="en-GB" dirty="0"/>
              <a:t>in a normal (non test/dev/</a:t>
            </a:r>
            <a:r>
              <a:rPr lang="en-GB" dirty="0" err="1"/>
              <a:t>poc</a:t>
            </a:r>
            <a:r>
              <a:rPr lang="en-GB" dirty="0"/>
              <a:t>/classroom) scenario you would not be responsible for creating those network bridges between the cloud and local machine / or cloud to cloud – this would be taken care of by the IT team / architects and engineers </a:t>
            </a:r>
          </a:p>
        </p:txBody>
      </p:sp>
      <p:sp>
        <p:nvSpPr>
          <p:cNvPr id="4" name="Slide Number Placeholder 3"/>
          <p:cNvSpPr>
            <a:spLocks noGrp="1"/>
          </p:cNvSpPr>
          <p:nvPr>
            <p:ph type="sldNum" sz="quarter" idx="5"/>
          </p:nvPr>
        </p:nvSpPr>
        <p:spPr/>
        <p:txBody>
          <a:bodyPr/>
          <a:lstStyle/>
          <a:p>
            <a:fld id="{548901C6-1DA1-FB44-ABEE-06A0FEB7738E}" type="slidenum">
              <a:rPr lang="en-GB" smtClean="0"/>
              <a:pPr/>
              <a:t>3</a:t>
            </a:fld>
            <a:endParaRPr lang="en-GB" dirty="0"/>
          </a:p>
        </p:txBody>
      </p:sp>
    </p:spTree>
    <p:extLst>
      <p:ext uri="{BB962C8B-B14F-4D97-AF65-F5344CB8AC3E}">
        <p14:creationId xmlns:p14="http://schemas.microsoft.com/office/powerpoint/2010/main" val="3671710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walk through basics of </a:t>
            </a:r>
            <a:r>
              <a:rPr lang="en-GB" dirty="0" err="1"/>
              <a:t>quicksight</a:t>
            </a:r>
            <a:r>
              <a:rPr lang="en-GB" dirty="0"/>
              <a:t> from a csv </a:t>
            </a:r>
          </a:p>
          <a:p>
            <a:r>
              <a:rPr lang="en-GB" dirty="0"/>
              <a:t>create analysis </a:t>
            </a:r>
            <a:r>
              <a:rPr lang="en-GB" dirty="0" err="1"/>
              <a:t>eg</a:t>
            </a:r>
            <a:r>
              <a:rPr lang="en-GB" dirty="0"/>
              <a:t> bar chart for customers and deploy as dashboard before sharing as link </a:t>
            </a:r>
          </a:p>
          <a:p>
            <a:r>
              <a:rPr lang="en-GB" dirty="0"/>
              <a:t>https://eu-central-1.quicksight.aws.amazon.com/sn/dashboards/089f938e-6eb7-4c3b-80f1-0ea5b8825e74/views/aeb33053-2e12-496b-a448-fe84df13b547</a:t>
            </a:r>
          </a:p>
          <a:p>
            <a:r>
              <a:rPr lang="en-GB" dirty="0"/>
              <a:t>or create users and groups/ invite </a:t>
            </a:r>
          </a:p>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all steps are in the instructors notes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24</a:t>
            </a:fld>
            <a:endParaRPr lang="en-GB" dirty="0"/>
          </a:p>
        </p:txBody>
      </p:sp>
    </p:spTree>
    <p:extLst>
      <p:ext uri="{BB962C8B-B14F-4D97-AF65-F5344CB8AC3E}">
        <p14:creationId xmlns:p14="http://schemas.microsoft.com/office/powerpoint/2010/main" val="1673919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Manually enabling access to an Amazon RDS instance in a VPC - Amazon QuickSight</a:t>
            </a:r>
            <a:endParaRPr lang="en-GB" dirty="0"/>
          </a:p>
          <a:p>
            <a:r>
              <a:rPr lang="en-GB" dirty="0"/>
              <a:t>create the network ‘bridge’ at the VPC level. a VPC is your virtual private cloud and all of the services in the cloud can theoretically talk to </a:t>
            </a:r>
            <a:r>
              <a:rPr lang="en-GB" dirty="0" err="1"/>
              <a:t>eachother</a:t>
            </a:r>
            <a:r>
              <a:rPr lang="en-GB" dirty="0"/>
              <a:t> but those contact points have to be enabled. in this case </a:t>
            </a:r>
            <a:r>
              <a:rPr lang="en-GB" dirty="0" err="1"/>
              <a:t>quicksight</a:t>
            </a:r>
            <a:r>
              <a:rPr lang="en-GB" dirty="0"/>
              <a:t> requires and inbound connection to </a:t>
            </a:r>
            <a:r>
              <a:rPr lang="en-GB" dirty="0" err="1"/>
              <a:t>rds</a:t>
            </a:r>
            <a:r>
              <a:rPr lang="en-GB" dirty="0"/>
              <a:t> to access the database, write a query and populate the analysis / dashboard. </a:t>
            </a:r>
          </a:p>
          <a:p>
            <a:endParaRPr lang="en-GB" dirty="0"/>
          </a:p>
          <a:p>
            <a:r>
              <a:rPr lang="en-GB" dirty="0"/>
              <a:t>inbound connections are geographically specific – so if </a:t>
            </a:r>
            <a:r>
              <a:rPr lang="en-GB" dirty="0" err="1"/>
              <a:t>quicksight</a:t>
            </a:r>
            <a:r>
              <a:rPr lang="en-GB" dirty="0"/>
              <a:t> is being hosted from multiple </a:t>
            </a:r>
            <a:r>
              <a:rPr lang="en-GB" dirty="0" err="1"/>
              <a:t>geog</a:t>
            </a:r>
            <a:r>
              <a:rPr lang="en-GB" dirty="0"/>
              <a:t> zones multiple inbound allowances are made </a:t>
            </a:r>
          </a:p>
          <a:p>
            <a:r>
              <a:rPr lang="en-GB" dirty="0">
                <a:hlinkClick r:id="rId4"/>
              </a:rPr>
              <a:t>AWS Regions, websites, IP address ranges, and endpoints - Amazon QuickSight</a:t>
            </a:r>
            <a:endParaRPr lang="en-GB" dirty="0"/>
          </a:p>
          <a:p>
            <a:r>
              <a:rPr lang="en-GB" dirty="0"/>
              <a:t>use this page to collect the IP for the region </a:t>
            </a:r>
            <a:r>
              <a:rPr lang="en-GB" dirty="0" err="1"/>
              <a:t>quicksight</a:t>
            </a:r>
            <a:r>
              <a:rPr lang="en-GB" dirty="0"/>
              <a:t> is hosted in</a:t>
            </a:r>
          </a:p>
          <a:p>
            <a:endParaRPr lang="en-GB" dirty="0"/>
          </a:p>
          <a:p>
            <a:r>
              <a:rPr lang="en-GB" dirty="0"/>
              <a:t>then set up the rule with type MSSQL, and the port as shown. </a:t>
            </a:r>
          </a:p>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all steps are in the instructors notes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25</a:t>
            </a:fld>
            <a:endParaRPr lang="en-GB" dirty="0"/>
          </a:p>
        </p:txBody>
      </p:sp>
    </p:spTree>
    <p:extLst>
      <p:ext uri="{BB962C8B-B14F-4D97-AF65-F5344CB8AC3E}">
        <p14:creationId xmlns:p14="http://schemas.microsoft.com/office/powerpoint/2010/main" val="1516509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this security group should be associated to the DB instance on RDS – completing the circle </a:t>
            </a:r>
          </a:p>
          <a:p>
            <a:r>
              <a:rPr lang="en-GB" dirty="0"/>
              <a:t>all steps are in the instructors notes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26</a:t>
            </a:fld>
            <a:endParaRPr lang="en-GB" dirty="0"/>
          </a:p>
        </p:txBody>
      </p:sp>
    </p:spTree>
    <p:extLst>
      <p:ext uri="{BB962C8B-B14F-4D97-AF65-F5344CB8AC3E}">
        <p14:creationId xmlns:p14="http://schemas.microsoft.com/office/powerpoint/2010/main" val="408893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5</a:t>
            </a:fld>
            <a:endParaRPr lang="en-GB" dirty="0"/>
          </a:p>
        </p:txBody>
      </p:sp>
    </p:spTree>
    <p:extLst>
      <p:ext uri="{BB962C8B-B14F-4D97-AF65-F5344CB8AC3E}">
        <p14:creationId xmlns:p14="http://schemas.microsoft.com/office/powerpoint/2010/main" val="284832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dirty="0"/>
          </a:p>
        </p:txBody>
      </p:sp>
    </p:spTree>
    <p:extLst>
      <p:ext uri="{BB962C8B-B14F-4D97-AF65-F5344CB8AC3E}">
        <p14:creationId xmlns:p14="http://schemas.microsoft.com/office/powerpoint/2010/main" val="139857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dirty="0"/>
          </a:p>
        </p:txBody>
      </p:sp>
    </p:spTree>
    <p:extLst>
      <p:ext uri="{BB962C8B-B14F-4D97-AF65-F5344CB8AC3E}">
        <p14:creationId xmlns:p14="http://schemas.microsoft.com/office/powerpoint/2010/main" val="302149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dirty="0"/>
          </a:p>
        </p:txBody>
      </p:sp>
    </p:spTree>
    <p:extLst>
      <p:ext uri="{BB962C8B-B14F-4D97-AF65-F5344CB8AC3E}">
        <p14:creationId xmlns:p14="http://schemas.microsoft.com/office/powerpoint/2010/main" val="50260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10</a:t>
            </a:fld>
            <a:endParaRPr lang="en-GB" dirty="0"/>
          </a:p>
        </p:txBody>
      </p:sp>
    </p:spTree>
    <p:extLst>
      <p:ext uri="{BB962C8B-B14F-4D97-AF65-F5344CB8AC3E}">
        <p14:creationId xmlns:p14="http://schemas.microsoft.com/office/powerpoint/2010/main" val="121628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11</a:t>
            </a:fld>
            <a:endParaRPr lang="en-GB" dirty="0"/>
          </a:p>
        </p:txBody>
      </p:sp>
    </p:spTree>
    <p:extLst>
      <p:ext uri="{BB962C8B-B14F-4D97-AF65-F5344CB8AC3E}">
        <p14:creationId xmlns:p14="http://schemas.microsoft.com/office/powerpoint/2010/main" val="2125897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dirty="0"/>
          </a:p>
        </p:txBody>
      </p:sp>
    </p:spTree>
    <p:extLst>
      <p:ext uri="{BB962C8B-B14F-4D97-AF65-F5344CB8AC3E}">
        <p14:creationId xmlns:p14="http://schemas.microsoft.com/office/powerpoint/2010/main" val="1890421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3640323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96929174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66092449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19771545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5042870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50119089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316257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4143830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09768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487495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3467" y="378746"/>
            <a:ext cx="11424357"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8" y="1240838"/>
            <a:ext cx="11431586" cy="5237750"/>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marL="88900" indent="0">
              <a:lnSpc>
                <a:spcPct val="100000"/>
              </a:lnSpc>
              <a:buFont typeface="Arial" panose="020B0604020202020204" pitchFamily="34" charset="0"/>
              <a:buNone/>
              <a:defRPr sz="1800" b="0"/>
            </a:lvl3pPr>
            <a:lvl4pPr marL="88900" indent="0">
              <a:lnSpc>
                <a:spcPct val="100000"/>
              </a:lnSpc>
              <a:buFont typeface="Arial" panose="020B0604020202020204" pitchFamily="34" charset="0"/>
              <a:buNone/>
              <a:defRPr sz="1800" b="0"/>
            </a:lvl4pPr>
            <a:lvl5pPr marL="355600" indent="-266700">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0681066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rgbClr val="0EEEB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V="1">
            <a:off x="0" y="1"/>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825264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57793566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071752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userDrawn="1"/>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99351302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29544002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297354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860164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1.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2.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1.png"/><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image" Target="../media/image1.png"/><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theme" Target="../theme/theme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8"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image" Target="../media/image9.png"/><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5.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image" Target="../media/image1.png"/><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442" r:id="rId1"/>
    <p:sldLayoutId id="2147483806" r:id="rId2"/>
    <p:sldLayoutId id="2147484338" r:id="rId3"/>
    <p:sldLayoutId id="2147483779" r:id="rId4"/>
    <p:sldLayoutId id="2147483789" r:id="rId5"/>
    <p:sldLayoutId id="2147483788" r:id="rId6"/>
    <p:sldLayoutId id="2147483778" r:id="rId7"/>
    <p:sldLayoutId id="2147484218" r:id="rId8"/>
    <p:sldLayoutId id="2147484219" r:id="rId9"/>
    <p:sldLayoutId id="2147483696" r:id="rId10"/>
    <p:sldLayoutId id="2147483790" r:id="rId11"/>
    <p:sldLayoutId id="2147484314" r:id="rId12"/>
    <p:sldLayoutId id="2147483791" r:id="rId13"/>
    <p:sldLayoutId id="2147483802" r:id="rId14"/>
    <p:sldLayoutId id="2147484315" r:id="rId15"/>
    <p:sldLayoutId id="2147484316" r:id="rId16"/>
    <p:sldLayoutId id="2147484322" r:id="rId17"/>
    <p:sldLayoutId id="2147484323" r:id="rId18"/>
    <p:sldLayoutId id="2147484324" r:id="rId19"/>
    <p:sldLayoutId id="2147484317" r:id="rId20"/>
    <p:sldLayoutId id="2147484325" r:id="rId21"/>
    <p:sldLayoutId id="2147484328" r:id="rId22"/>
    <p:sldLayoutId id="2147484318" r:id="rId23"/>
    <p:sldLayoutId id="2147484327" r:id="rId24"/>
    <p:sldLayoutId id="2147484334" r:id="rId25"/>
    <p:sldLayoutId id="2147484335" r:id="rId26"/>
    <p:sldLayoutId id="2147484326" r:id="rId27"/>
    <p:sldLayoutId id="2147484319" r:id="rId28"/>
    <p:sldLayoutId id="2147484336" r:id="rId29"/>
    <p:sldLayoutId id="2147484337" r:id="rId30"/>
    <p:sldLayoutId id="2147483804" r:id="rId31"/>
    <p:sldLayoutId id="2147484443" r:id="rId32"/>
    <p:sldLayoutId id="2147484454" r:id="rId33"/>
    <p:sldLayoutId id="2147484455" r:id="rId34"/>
    <p:sldLayoutId id="2147484456" r:id="rId35"/>
    <p:sldLayoutId id="2147484458" r:id="rId36"/>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8"/>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8"/>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4446" r:id="rId1"/>
    <p:sldLayoutId id="2147484444" r:id="rId2"/>
    <p:sldLayoutId id="2147484342"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 id="2147484366" r:id="rId26"/>
    <p:sldLayoutId id="2147484367" r:id="rId27"/>
    <p:sldLayoutId id="2147484368" r:id="rId28"/>
    <p:sldLayoutId id="2147484369" r:id="rId29"/>
    <p:sldLayoutId id="2147484370" r:id="rId30"/>
    <p:sldLayoutId id="2147484371" r:id="rId31"/>
    <p:sldLayoutId id="2147484378" r:id="rId32"/>
    <p:sldLayoutId id="2147484449" r:id="rId33"/>
    <p:sldLayoutId id="2147484445"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448" r:id="rId1"/>
    <p:sldLayoutId id="2147484447" r:id="rId2"/>
    <p:sldLayoutId id="2147484407" r:id="rId3"/>
    <p:sldLayoutId id="2147484408" r:id="rId4"/>
    <p:sldLayoutId id="2147483975"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013" r:id="rId34"/>
    <p:sldLayoutId id="2147484409" r:id="rId35"/>
    <p:sldLayoutId id="2147484450" r:id="rId36"/>
    <p:sldLayoutId id="2147484451"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452" r:id="rId1"/>
    <p:sldLayoutId id="2147484411" r:id="rId2"/>
    <p:sldLayoutId id="2147484063"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087" r:id="rId31"/>
    <p:sldLayoutId id="2147484453"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 id="2147484459" r:id="rId10"/>
    <p:sldLayoutId id="2147484460" r:id="rId1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50.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50.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50.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50.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openxmlformats.org/officeDocument/2006/relationships/image" Target="../media/image32.sv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71.svg"/><Relationship Id="rId5" Type="http://schemas.openxmlformats.org/officeDocument/2006/relationships/image" Target="../media/image67.png"/><Relationship Id="rId10" Type="http://schemas.openxmlformats.org/officeDocument/2006/relationships/image" Target="../media/image70.png"/><Relationship Id="rId4" Type="http://schemas.openxmlformats.org/officeDocument/2006/relationships/image" Target="../media/image66.svg"/><Relationship Id="rId9" Type="http://schemas.openxmlformats.org/officeDocument/2006/relationships/image" Target="../media/image69.sv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svg"/><Relationship Id="rId2" Type="http://schemas.openxmlformats.org/officeDocument/2006/relationships/notesSlide" Target="../notesSlides/notesSlide3.xml"/><Relationship Id="rId1" Type="http://schemas.openxmlformats.org/officeDocument/2006/relationships/slideLayout" Target="../slideLayouts/slideLayout15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sv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50.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50.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4F27-352C-4B11-9065-D9CD4C842A71}"/>
              </a:ext>
            </a:extLst>
          </p:cNvPr>
          <p:cNvSpPr>
            <a:spLocks noGrp="1"/>
          </p:cNvSpPr>
          <p:nvPr>
            <p:ph type="ctrTitle"/>
          </p:nvPr>
        </p:nvSpPr>
        <p:spPr/>
        <p:txBody>
          <a:bodyPr/>
          <a:lstStyle/>
          <a:p>
            <a:r>
              <a:rPr lang="en-US" dirty="0"/>
              <a:t>Preparing to migrate to Cloud</a:t>
            </a:r>
            <a:br>
              <a:rPr lang="en-US" dirty="0"/>
            </a:br>
            <a:endParaRPr lang="en-GB" sz="2800" dirty="0"/>
          </a:p>
        </p:txBody>
      </p:sp>
    </p:spTree>
    <p:extLst>
      <p:ext uri="{BB962C8B-B14F-4D97-AF65-F5344CB8AC3E}">
        <p14:creationId xmlns:p14="http://schemas.microsoft.com/office/powerpoint/2010/main" val="240227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go to </a:t>
            </a:r>
            <a:r>
              <a:rPr lang="en-US" dirty="0" err="1"/>
              <a:t>rds</a:t>
            </a:r>
            <a:r>
              <a:rPr lang="en-US" dirty="0"/>
              <a:t> services</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10</a:t>
            </a:fld>
            <a:endParaRPr lang="en-GB" sz="1000" dirty="0"/>
          </a:p>
        </p:txBody>
      </p:sp>
      <p:pic>
        <p:nvPicPr>
          <p:cNvPr id="7" name="Picture 6">
            <a:extLst>
              <a:ext uri="{FF2B5EF4-FFF2-40B4-BE49-F238E27FC236}">
                <a16:creationId xmlns:a16="http://schemas.microsoft.com/office/drawing/2014/main" id="{C7DEAAC0-1B4B-FD8E-597E-AA0B01CFA53F}"/>
              </a:ext>
            </a:extLst>
          </p:cNvPr>
          <p:cNvPicPr>
            <a:picLocks noChangeAspect="1"/>
          </p:cNvPicPr>
          <p:nvPr/>
        </p:nvPicPr>
        <p:blipFill>
          <a:blip r:embed="rId3"/>
          <a:stretch>
            <a:fillRect/>
          </a:stretch>
        </p:blipFill>
        <p:spPr>
          <a:xfrm>
            <a:off x="4436485" y="300834"/>
            <a:ext cx="7605419" cy="6210838"/>
          </a:xfrm>
          <a:prstGeom prst="rect">
            <a:avLst/>
          </a:prstGeom>
          <a:ln>
            <a:solidFill>
              <a:schemeClr val="tx1"/>
            </a:solidFill>
          </a:ln>
        </p:spPr>
      </p:pic>
    </p:spTree>
    <p:extLst>
      <p:ext uri="{BB962C8B-B14F-4D97-AF65-F5344CB8AC3E}">
        <p14:creationId xmlns:p14="http://schemas.microsoft.com/office/powerpoint/2010/main" val="1556866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create </a:t>
            </a:r>
            <a:r>
              <a:rPr lang="en-US" dirty="0" err="1"/>
              <a:t>sql</a:t>
            </a:r>
            <a:r>
              <a:rPr lang="en-US" dirty="0"/>
              <a:t> server instance</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11</a:t>
            </a:fld>
            <a:endParaRPr lang="en-GB" sz="1000" dirty="0"/>
          </a:p>
        </p:txBody>
      </p:sp>
      <p:pic>
        <p:nvPicPr>
          <p:cNvPr id="7" name="Picture 6">
            <a:extLst>
              <a:ext uri="{FF2B5EF4-FFF2-40B4-BE49-F238E27FC236}">
                <a16:creationId xmlns:a16="http://schemas.microsoft.com/office/drawing/2014/main" id="{4CD44948-B735-DB81-D48C-4364A33B2529}"/>
              </a:ext>
            </a:extLst>
          </p:cNvPr>
          <p:cNvPicPr>
            <a:picLocks noChangeAspect="1"/>
          </p:cNvPicPr>
          <p:nvPr/>
        </p:nvPicPr>
        <p:blipFill>
          <a:blip r:embed="rId3"/>
          <a:stretch>
            <a:fillRect/>
          </a:stretch>
        </p:blipFill>
        <p:spPr>
          <a:xfrm>
            <a:off x="4459504" y="220528"/>
            <a:ext cx="6955747" cy="6085271"/>
          </a:xfrm>
          <a:prstGeom prst="rect">
            <a:avLst/>
          </a:prstGeom>
          <a:ln>
            <a:solidFill>
              <a:schemeClr val="tx1"/>
            </a:solidFill>
          </a:ln>
        </p:spPr>
      </p:pic>
    </p:spTree>
    <p:extLst>
      <p:ext uri="{BB962C8B-B14F-4D97-AF65-F5344CB8AC3E}">
        <p14:creationId xmlns:p14="http://schemas.microsoft.com/office/powerpoint/2010/main" val="189285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note the password!</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12</a:t>
            </a:fld>
            <a:endParaRPr lang="en-GB" sz="1000" dirty="0"/>
          </a:p>
        </p:txBody>
      </p:sp>
      <p:pic>
        <p:nvPicPr>
          <p:cNvPr id="8" name="Graphic 7" descr="Lock with solid fill">
            <a:extLst>
              <a:ext uri="{FF2B5EF4-FFF2-40B4-BE49-F238E27FC236}">
                <a16:creationId xmlns:a16="http://schemas.microsoft.com/office/drawing/2014/main" id="{2AAC5009-296F-7BD1-089C-8141E6265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1820" y="543232"/>
            <a:ext cx="4862052" cy="4862052"/>
          </a:xfrm>
          <a:prstGeom prst="rect">
            <a:avLst/>
          </a:prstGeom>
        </p:spPr>
      </p:pic>
    </p:spTree>
    <p:extLst>
      <p:ext uri="{BB962C8B-B14F-4D97-AF65-F5344CB8AC3E}">
        <p14:creationId xmlns:p14="http://schemas.microsoft.com/office/powerpoint/2010/main" val="26141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4EC8-9B94-C01F-9C18-9092E5A6DF7C}"/>
              </a:ext>
            </a:extLst>
          </p:cNvPr>
          <p:cNvSpPr>
            <a:spLocks noGrp="1"/>
          </p:cNvSpPr>
          <p:nvPr>
            <p:ph type="ctrTitle"/>
          </p:nvPr>
        </p:nvSpPr>
        <p:spPr>
          <a:xfrm>
            <a:off x="193055" y="2899851"/>
            <a:ext cx="8272519" cy="1905823"/>
          </a:xfrm>
        </p:spPr>
        <p:txBody>
          <a:bodyPr/>
          <a:lstStyle/>
          <a:p>
            <a:r>
              <a:rPr lang="en-GB" dirty="0"/>
              <a:t>access to the backup</a:t>
            </a:r>
          </a:p>
        </p:txBody>
      </p:sp>
    </p:spTree>
    <p:extLst>
      <p:ext uri="{BB962C8B-B14F-4D97-AF65-F5344CB8AC3E}">
        <p14:creationId xmlns:p14="http://schemas.microsoft.com/office/powerpoint/2010/main" val="4275838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options : retrieve file from where?</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14</a:t>
            </a:fld>
            <a:endParaRPr lang="en-GB" sz="1000" dirty="0"/>
          </a:p>
        </p:txBody>
      </p:sp>
      <p:pic>
        <p:nvPicPr>
          <p:cNvPr id="10" name="Graphic 9" descr="Clipboard with solid fill">
            <a:extLst>
              <a:ext uri="{FF2B5EF4-FFF2-40B4-BE49-F238E27FC236}">
                <a16:creationId xmlns:a16="http://schemas.microsoft.com/office/drawing/2014/main" id="{E447031B-2164-37AA-1F29-A2F7DE9160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9376" y="4657078"/>
            <a:ext cx="1512800" cy="1512800"/>
          </a:xfrm>
          <a:prstGeom prst="rect">
            <a:avLst/>
          </a:prstGeom>
        </p:spPr>
      </p:pic>
      <p:pic>
        <p:nvPicPr>
          <p:cNvPr id="6" name="Graphic 5" descr="Laptop with solid fill">
            <a:extLst>
              <a:ext uri="{FF2B5EF4-FFF2-40B4-BE49-F238E27FC236}">
                <a16:creationId xmlns:a16="http://schemas.microsoft.com/office/drawing/2014/main" id="{22C38576-0D1B-17C7-7BAF-75F811BB55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09030" y="3089263"/>
            <a:ext cx="1773492" cy="1773492"/>
          </a:xfrm>
          <a:prstGeom prst="rect">
            <a:avLst/>
          </a:prstGeom>
        </p:spPr>
      </p:pic>
      <p:pic>
        <p:nvPicPr>
          <p:cNvPr id="8" name="Graphic 7" descr="Upload with solid fill">
            <a:extLst>
              <a:ext uri="{FF2B5EF4-FFF2-40B4-BE49-F238E27FC236}">
                <a16:creationId xmlns:a16="http://schemas.microsoft.com/office/drawing/2014/main" id="{ECA0C194-511A-4178-FBD7-1F5A61DDD1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83116" y="3205690"/>
            <a:ext cx="1512801" cy="1512801"/>
          </a:xfrm>
          <a:prstGeom prst="rect">
            <a:avLst/>
          </a:prstGeom>
        </p:spPr>
      </p:pic>
      <p:pic>
        <p:nvPicPr>
          <p:cNvPr id="11" name="Graphic 10" descr="Cloud with solid fill">
            <a:extLst>
              <a:ext uri="{FF2B5EF4-FFF2-40B4-BE49-F238E27FC236}">
                <a16:creationId xmlns:a16="http://schemas.microsoft.com/office/drawing/2014/main" id="{F7BBE7C2-384C-0AF3-1E03-8146CDE197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31215" y="-208543"/>
            <a:ext cx="2150339" cy="2150339"/>
          </a:xfrm>
          <a:prstGeom prst="rect">
            <a:avLst/>
          </a:prstGeom>
        </p:spPr>
      </p:pic>
      <p:pic>
        <p:nvPicPr>
          <p:cNvPr id="15" name="Graphic 14" descr="Clipboard with solid fill">
            <a:extLst>
              <a:ext uri="{FF2B5EF4-FFF2-40B4-BE49-F238E27FC236}">
                <a16:creationId xmlns:a16="http://schemas.microsoft.com/office/drawing/2014/main" id="{C920F89D-D83B-40BD-29B6-A60498C647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3117" y="4665662"/>
            <a:ext cx="1512800" cy="1512800"/>
          </a:xfrm>
          <a:prstGeom prst="rect">
            <a:avLst/>
          </a:prstGeom>
        </p:spPr>
      </p:pic>
      <p:sp>
        <p:nvSpPr>
          <p:cNvPr id="13" name="Arrow: Right 12">
            <a:extLst>
              <a:ext uri="{FF2B5EF4-FFF2-40B4-BE49-F238E27FC236}">
                <a16:creationId xmlns:a16="http://schemas.microsoft.com/office/drawing/2014/main" id="{830B582D-99BE-D953-742A-9A4916E76A2B}"/>
              </a:ext>
            </a:extLst>
          </p:cNvPr>
          <p:cNvSpPr/>
          <p:nvPr/>
        </p:nvSpPr>
        <p:spPr>
          <a:xfrm rot="7299346">
            <a:off x="5824921" y="2206873"/>
            <a:ext cx="1618557" cy="26662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5651D156-930F-3E20-D57B-95BE1B024400}"/>
              </a:ext>
            </a:extLst>
          </p:cNvPr>
          <p:cNvSpPr/>
          <p:nvPr/>
        </p:nvSpPr>
        <p:spPr>
          <a:xfrm rot="4049210">
            <a:off x="8458993" y="2288737"/>
            <a:ext cx="1618557" cy="266624"/>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C977095-0227-D203-C316-D4D3D5C309DB}"/>
              </a:ext>
            </a:extLst>
          </p:cNvPr>
          <p:cNvSpPr txBox="1"/>
          <p:nvPr/>
        </p:nvSpPr>
        <p:spPr>
          <a:xfrm>
            <a:off x="5035087" y="1892155"/>
            <a:ext cx="765012" cy="766916"/>
          </a:xfrm>
          <a:prstGeom prst="rect">
            <a:avLst/>
          </a:prstGeom>
        </p:spPr>
        <p:txBody>
          <a:bodyPr vert="horz" wrap="none" lIns="0" tIns="0" rIns="0" bIns="0" rtlCol="0" anchor="t" anchorCtr="0">
            <a:normAutofit/>
          </a:bodyPr>
          <a:lstStyle/>
          <a:p>
            <a:pPr algn="l"/>
            <a:r>
              <a:rPr lang="en-GB" sz="3600" b="1" dirty="0">
                <a:solidFill>
                  <a:schemeClr val="tx2">
                    <a:lumMod val="50000"/>
                  </a:schemeClr>
                </a:solidFill>
              </a:rPr>
              <a:t>SSMS</a:t>
            </a:r>
          </a:p>
          <a:p>
            <a:pPr algn="l"/>
            <a:endParaRPr lang="en-GB" sz="3600" b="1" dirty="0">
              <a:solidFill>
                <a:schemeClr val="tx2">
                  <a:lumMod val="50000"/>
                </a:schemeClr>
              </a:solidFill>
            </a:endParaRPr>
          </a:p>
        </p:txBody>
      </p:sp>
      <p:sp>
        <p:nvSpPr>
          <p:cNvPr id="20" name="TextBox 19">
            <a:extLst>
              <a:ext uri="{FF2B5EF4-FFF2-40B4-BE49-F238E27FC236}">
                <a16:creationId xmlns:a16="http://schemas.microsoft.com/office/drawing/2014/main" id="{275BC833-4F0E-8CB1-D475-60A62C5AAF19}"/>
              </a:ext>
            </a:extLst>
          </p:cNvPr>
          <p:cNvSpPr txBox="1"/>
          <p:nvPr/>
        </p:nvSpPr>
        <p:spPr>
          <a:xfrm>
            <a:off x="9916099" y="1745719"/>
            <a:ext cx="761733" cy="1059788"/>
          </a:xfrm>
          <a:prstGeom prst="rect">
            <a:avLst/>
          </a:prstGeom>
        </p:spPr>
        <p:txBody>
          <a:bodyPr vert="horz" wrap="none" lIns="0" tIns="0" rIns="0" bIns="0" rtlCol="0" anchor="t" anchorCtr="0">
            <a:normAutofit fontScale="77500" lnSpcReduction="20000"/>
          </a:bodyPr>
          <a:lstStyle/>
          <a:p>
            <a:pPr algn="l"/>
            <a:r>
              <a:rPr lang="en-GB" sz="3600" b="1" dirty="0" err="1">
                <a:solidFill>
                  <a:schemeClr val="tx2">
                    <a:lumMod val="50000"/>
                  </a:schemeClr>
                </a:solidFill>
              </a:rPr>
              <a:t>aws</a:t>
            </a:r>
            <a:r>
              <a:rPr lang="en-GB" sz="3600" b="1" dirty="0">
                <a:solidFill>
                  <a:schemeClr val="tx2">
                    <a:lumMod val="50000"/>
                  </a:schemeClr>
                </a:solidFill>
              </a:rPr>
              <a:t> </a:t>
            </a:r>
          </a:p>
          <a:p>
            <a:pPr algn="l"/>
            <a:r>
              <a:rPr lang="en-GB" sz="3600" b="1" dirty="0">
                <a:solidFill>
                  <a:schemeClr val="tx2">
                    <a:lumMod val="50000"/>
                  </a:schemeClr>
                </a:solidFill>
              </a:rPr>
              <a:t>stored </a:t>
            </a:r>
          </a:p>
          <a:p>
            <a:pPr algn="l"/>
            <a:r>
              <a:rPr lang="en-GB" sz="3600" b="1" dirty="0">
                <a:solidFill>
                  <a:schemeClr val="tx2">
                    <a:lumMod val="50000"/>
                  </a:schemeClr>
                </a:solidFill>
              </a:rPr>
              <a:t>proc</a:t>
            </a:r>
          </a:p>
        </p:txBody>
      </p:sp>
      <p:sp>
        <p:nvSpPr>
          <p:cNvPr id="21" name="Arrow: Right 20">
            <a:extLst>
              <a:ext uri="{FF2B5EF4-FFF2-40B4-BE49-F238E27FC236}">
                <a16:creationId xmlns:a16="http://schemas.microsoft.com/office/drawing/2014/main" id="{1C16AAEA-06A4-41C8-3BE5-5551B6EC2404}"/>
              </a:ext>
            </a:extLst>
          </p:cNvPr>
          <p:cNvSpPr/>
          <p:nvPr/>
        </p:nvSpPr>
        <p:spPr>
          <a:xfrm rot="18073767">
            <a:off x="6067398" y="2288737"/>
            <a:ext cx="1618557" cy="266624"/>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0F57B3E3-7893-ABEE-42A4-CA76BAB732B7}"/>
              </a:ext>
            </a:extLst>
          </p:cNvPr>
          <p:cNvSpPr txBox="1"/>
          <p:nvPr/>
        </p:nvSpPr>
        <p:spPr>
          <a:xfrm>
            <a:off x="11042855" y="3791343"/>
            <a:ext cx="764360" cy="523220"/>
          </a:xfrm>
          <a:prstGeom prst="rect">
            <a:avLst/>
          </a:prstGeom>
          <a:noFill/>
        </p:spPr>
        <p:txBody>
          <a:bodyPr wrap="square">
            <a:spAutoFit/>
          </a:bodyPr>
          <a:lstStyle/>
          <a:p>
            <a:r>
              <a:rPr lang="en-US" sz="2800" b="1" dirty="0"/>
              <a:t>s3</a:t>
            </a:r>
            <a:endParaRPr lang="en-GB" sz="2800" b="1" dirty="0"/>
          </a:p>
        </p:txBody>
      </p:sp>
      <p:sp>
        <p:nvSpPr>
          <p:cNvPr id="19" name="TextBox 18">
            <a:extLst>
              <a:ext uri="{FF2B5EF4-FFF2-40B4-BE49-F238E27FC236}">
                <a16:creationId xmlns:a16="http://schemas.microsoft.com/office/drawing/2014/main" id="{50F27CE4-07A0-0A87-09E9-C6521B0A5D2C}"/>
              </a:ext>
            </a:extLst>
          </p:cNvPr>
          <p:cNvSpPr txBox="1"/>
          <p:nvPr/>
        </p:nvSpPr>
        <p:spPr>
          <a:xfrm>
            <a:off x="6352176" y="3732696"/>
            <a:ext cx="1346482" cy="584775"/>
          </a:xfrm>
          <a:prstGeom prst="rect">
            <a:avLst/>
          </a:prstGeom>
          <a:noFill/>
        </p:spPr>
        <p:txBody>
          <a:bodyPr wrap="square">
            <a:spAutoFit/>
          </a:bodyPr>
          <a:lstStyle/>
          <a:p>
            <a:r>
              <a:rPr lang="en-US" sz="1600" b="1" dirty="0"/>
              <a:t>your laptop</a:t>
            </a:r>
            <a:endParaRPr lang="en-GB" sz="1600" b="1" dirty="0"/>
          </a:p>
        </p:txBody>
      </p:sp>
    </p:spTree>
    <p:extLst>
      <p:ext uri="{BB962C8B-B14F-4D97-AF65-F5344CB8AC3E}">
        <p14:creationId xmlns:p14="http://schemas.microsoft.com/office/powerpoint/2010/main" val="74125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create s3 bucket</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15</a:t>
            </a:fld>
            <a:endParaRPr lang="en-GB" sz="1000" dirty="0"/>
          </a:p>
        </p:txBody>
      </p:sp>
      <p:pic>
        <p:nvPicPr>
          <p:cNvPr id="5" name="Picture 4">
            <a:extLst>
              <a:ext uri="{FF2B5EF4-FFF2-40B4-BE49-F238E27FC236}">
                <a16:creationId xmlns:a16="http://schemas.microsoft.com/office/drawing/2014/main" id="{E8D088C7-19E4-9E42-F6E8-601D82D328ED}"/>
              </a:ext>
            </a:extLst>
          </p:cNvPr>
          <p:cNvPicPr>
            <a:picLocks noChangeAspect="1"/>
          </p:cNvPicPr>
          <p:nvPr/>
        </p:nvPicPr>
        <p:blipFill>
          <a:blip r:embed="rId3"/>
          <a:stretch>
            <a:fillRect/>
          </a:stretch>
        </p:blipFill>
        <p:spPr>
          <a:xfrm>
            <a:off x="4114799" y="3628103"/>
            <a:ext cx="7821016" cy="1543622"/>
          </a:xfrm>
          <a:prstGeom prst="rect">
            <a:avLst/>
          </a:prstGeom>
          <a:ln>
            <a:solidFill>
              <a:schemeClr val="accent1"/>
            </a:solidFill>
          </a:ln>
        </p:spPr>
      </p:pic>
      <p:pic>
        <p:nvPicPr>
          <p:cNvPr id="1026" name="Picture 2" descr="How to create an AWS S3 Bucket? - CloudySave">
            <a:extLst>
              <a:ext uri="{FF2B5EF4-FFF2-40B4-BE49-F238E27FC236}">
                <a16:creationId xmlns:a16="http://schemas.microsoft.com/office/drawing/2014/main" id="{C89BE7D0-FC34-3E4C-2B57-68F578E1A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398" y="832675"/>
            <a:ext cx="3131039" cy="2156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514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upload file to s3</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16</a:t>
            </a:fld>
            <a:endParaRPr lang="en-GB" sz="1000" dirty="0"/>
          </a:p>
        </p:txBody>
      </p:sp>
      <p:pic>
        <p:nvPicPr>
          <p:cNvPr id="5" name="Picture 4">
            <a:extLst>
              <a:ext uri="{FF2B5EF4-FFF2-40B4-BE49-F238E27FC236}">
                <a16:creationId xmlns:a16="http://schemas.microsoft.com/office/drawing/2014/main" id="{A9807C15-361C-AE11-1E4B-4DF151176B67}"/>
              </a:ext>
            </a:extLst>
          </p:cNvPr>
          <p:cNvPicPr>
            <a:picLocks noChangeAspect="1"/>
          </p:cNvPicPr>
          <p:nvPr/>
        </p:nvPicPr>
        <p:blipFill>
          <a:blip r:embed="rId3"/>
          <a:stretch>
            <a:fillRect/>
          </a:stretch>
        </p:blipFill>
        <p:spPr>
          <a:xfrm>
            <a:off x="4286261" y="803516"/>
            <a:ext cx="7130129" cy="4476408"/>
          </a:xfrm>
          <a:prstGeom prst="rect">
            <a:avLst/>
          </a:prstGeom>
          <a:ln>
            <a:solidFill>
              <a:schemeClr val="accent1"/>
            </a:solidFill>
          </a:ln>
        </p:spPr>
      </p:pic>
    </p:spTree>
    <p:extLst>
      <p:ext uri="{BB962C8B-B14F-4D97-AF65-F5344CB8AC3E}">
        <p14:creationId xmlns:p14="http://schemas.microsoft.com/office/powerpoint/2010/main" val="2486755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132735" y="1349985"/>
            <a:ext cx="3695782" cy="2751999"/>
          </a:xfrm>
        </p:spPr>
        <p:txBody>
          <a:bodyPr/>
          <a:lstStyle/>
          <a:p>
            <a:r>
              <a:rPr lang="en-US" dirty="0"/>
              <a:t>RDS public accessibility</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17</a:t>
            </a:fld>
            <a:endParaRPr lang="en-GB" sz="1000" dirty="0"/>
          </a:p>
        </p:txBody>
      </p:sp>
      <p:pic>
        <p:nvPicPr>
          <p:cNvPr id="5" name="Picture 4">
            <a:extLst>
              <a:ext uri="{FF2B5EF4-FFF2-40B4-BE49-F238E27FC236}">
                <a16:creationId xmlns:a16="http://schemas.microsoft.com/office/drawing/2014/main" id="{FCBED4EA-D368-79F4-F5C3-3B26A63636D8}"/>
              </a:ext>
            </a:extLst>
          </p:cNvPr>
          <p:cNvPicPr>
            <a:picLocks noChangeAspect="1"/>
          </p:cNvPicPr>
          <p:nvPr/>
        </p:nvPicPr>
        <p:blipFill>
          <a:blip r:embed="rId3"/>
          <a:stretch>
            <a:fillRect/>
          </a:stretch>
        </p:blipFill>
        <p:spPr>
          <a:xfrm>
            <a:off x="4572840" y="677731"/>
            <a:ext cx="7486425" cy="4557945"/>
          </a:xfrm>
          <a:prstGeom prst="rect">
            <a:avLst/>
          </a:prstGeom>
          <a:ln>
            <a:solidFill>
              <a:schemeClr val="tx1"/>
            </a:solidFill>
          </a:ln>
        </p:spPr>
      </p:pic>
      <p:sp>
        <p:nvSpPr>
          <p:cNvPr id="6" name="Rectangle 5">
            <a:extLst>
              <a:ext uri="{FF2B5EF4-FFF2-40B4-BE49-F238E27FC236}">
                <a16:creationId xmlns:a16="http://schemas.microsoft.com/office/drawing/2014/main" id="{145DEA4D-E239-4AF0-13EC-918DA29594EE}"/>
              </a:ext>
            </a:extLst>
          </p:cNvPr>
          <p:cNvSpPr/>
          <p:nvPr/>
        </p:nvSpPr>
        <p:spPr>
          <a:xfrm>
            <a:off x="4448018" y="3185652"/>
            <a:ext cx="7486424" cy="9163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8036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132735" y="1349985"/>
            <a:ext cx="3695782" cy="2751999"/>
          </a:xfrm>
        </p:spPr>
        <p:txBody>
          <a:bodyPr/>
          <a:lstStyle/>
          <a:p>
            <a:r>
              <a:rPr lang="en-US" dirty="0"/>
              <a:t>SSMS to RDS</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18</a:t>
            </a:fld>
            <a:endParaRPr lang="en-GB" sz="1000" dirty="0"/>
          </a:p>
        </p:txBody>
      </p:sp>
      <p:pic>
        <p:nvPicPr>
          <p:cNvPr id="7" name="Picture 6">
            <a:extLst>
              <a:ext uri="{FF2B5EF4-FFF2-40B4-BE49-F238E27FC236}">
                <a16:creationId xmlns:a16="http://schemas.microsoft.com/office/drawing/2014/main" id="{E0B74D18-AAA3-FC7D-B403-D7CD7E9A6EFA}"/>
              </a:ext>
            </a:extLst>
          </p:cNvPr>
          <p:cNvPicPr>
            <a:picLocks noChangeAspect="1"/>
          </p:cNvPicPr>
          <p:nvPr/>
        </p:nvPicPr>
        <p:blipFill>
          <a:blip r:embed="rId3"/>
          <a:stretch>
            <a:fillRect/>
          </a:stretch>
        </p:blipFill>
        <p:spPr>
          <a:xfrm>
            <a:off x="4173705" y="287373"/>
            <a:ext cx="7750212" cy="2438611"/>
          </a:xfrm>
          <a:prstGeom prst="rect">
            <a:avLst/>
          </a:prstGeom>
          <a:ln>
            <a:solidFill>
              <a:schemeClr val="tx1"/>
            </a:solidFill>
          </a:ln>
        </p:spPr>
      </p:pic>
      <p:pic>
        <p:nvPicPr>
          <p:cNvPr id="9" name="Picture 8">
            <a:extLst>
              <a:ext uri="{FF2B5EF4-FFF2-40B4-BE49-F238E27FC236}">
                <a16:creationId xmlns:a16="http://schemas.microsoft.com/office/drawing/2014/main" id="{DF1D8AAF-EA14-9E3D-05DB-D77E4EA5BB57}"/>
              </a:ext>
            </a:extLst>
          </p:cNvPr>
          <p:cNvPicPr>
            <a:picLocks noChangeAspect="1"/>
          </p:cNvPicPr>
          <p:nvPr/>
        </p:nvPicPr>
        <p:blipFill>
          <a:blip r:embed="rId4"/>
          <a:stretch>
            <a:fillRect/>
          </a:stretch>
        </p:blipFill>
        <p:spPr>
          <a:xfrm>
            <a:off x="5091653" y="2950606"/>
            <a:ext cx="6043379" cy="3607141"/>
          </a:xfrm>
          <a:prstGeom prst="rect">
            <a:avLst/>
          </a:prstGeom>
          <a:ln>
            <a:solidFill>
              <a:schemeClr val="tx1"/>
            </a:solidFill>
          </a:ln>
        </p:spPr>
      </p:pic>
      <p:sp>
        <p:nvSpPr>
          <p:cNvPr id="3" name="Rectangle 2">
            <a:extLst>
              <a:ext uri="{FF2B5EF4-FFF2-40B4-BE49-F238E27FC236}">
                <a16:creationId xmlns:a16="http://schemas.microsoft.com/office/drawing/2014/main" id="{5CBEDEDF-BF0A-CF1A-28A5-16CA31EEF647}"/>
              </a:ext>
            </a:extLst>
          </p:cNvPr>
          <p:cNvSpPr/>
          <p:nvPr/>
        </p:nvSpPr>
        <p:spPr>
          <a:xfrm>
            <a:off x="9559235" y="1503016"/>
            <a:ext cx="2096051" cy="61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56B3DBC-96A6-7388-852B-AD70C7D3000D}"/>
              </a:ext>
            </a:extLst>
          </p:cNvPr>
          <p:cNvSpPr/>
          <p:nvPr/>
        </p:nvSpPr>
        <p:spPr>
          <a:xfrm>
            <a:off x="9558544" y="2120760"/>
            <a:ext cx="1234660" cy="561009"/>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34413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24816D-C197-6FE5-EB4A-DB6C03F824A2}"/>
              </a:ext>
            </a:extLst>
          </p:cNvPr>
          <p:cNvSpPr/>
          <p:nvPr/>
        </p:nvSpPr>
        <p:spPr>
          <a:xfrm>
            <a:off x="4730059" y="3741384"/>
            <a:ext cx="2526889" cy="29082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on premise server</a:t>
            </a:r>
          </a:p>
        </p:txBody>
      </p:sp>
      <p:sp>
        <p:nvSpPr>
          <p:cNvPr id="8" name="Rectangle 7">
            <a:extLst>
              <a:ext uri="{FF2B5EF4-FFF2-40B4-BE49-F238E27FC236}">
                <a16:creationId xmlns:a16="http://schemas.microsoft.com/office/drawing/2014/main" id="{33BC4FC2-9007-791D-7677-4FFC37F4E8D0}"/>
              </a:ext>
            </a:extLst>
          </p:cNvPr>
          <p:cNvSpPr/>
          <p:nvPr/>
        </p:nvSpPr>
        <p:spPr>
          <a:xfrm>
            <a:off x="9515015" y="156496"/>
            <a:ext cx="2526889" cy="280792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amazon RDS</a:t>
            </a:r>
          </a:p>
        </p:txBody>
      </p:sp>
      <p:sp>
        <p:nvSpPr>
          <p:cNvPr id="4" name="Slide Number Placeholder 3">
            <a:extLst>
              <a:ext uri="{FF2B5EF4-FFF2-40B4-BE49-F238E27FC236}">
                <a16:creationId xmlns:a16="http://schemas.microsoft.com/office/drawing/2014/main" id="{A5FCD201-1D74-4295-92FD-2C40A6449202}"/>
              </a:ext>
            </a:extLst>
          </p:cNvPr>
          <p:cNvSpPr>
            <a:spLocks noGrp="1"/>
          </p:cNvSpPr>
          <p:nvPr>
            <p:ph type="sldNum" sz="quarter" idx="4"/>
          </p:nvPr>
        </p:nvSpPr>
        <p:spPr/>
        <p:txBody>
          <a:bodyPr/>
          <a:lstStyle/>
          <a:p>
            <a:fld id="{EF892D59-8F09-EF4B-AD6D-DA609442F868}" type="slidenum">
              <a:rPr lang="en-GB" sz="1000" smtClean="0"/>
              <a:pPr/>
              <a:t>19</a:t>
            </a:fld>
            <a:endParaRPr lang="en-GB" sz="1000" dirty="0"/>
          </a:p>
        </p:txBody>
      </p:sp>
      <p:pic>
        <p:nvPicPr>
          <p:cNvPr id="3" name="Graphic 2" descr="Cloud Computing with solid fill">
            <a:extLst>
              <a:ext uri="{FF2B5EF4-FFF2-40B4-BE49-F238E27FC236}">
                <a16:creationId xmlns:a16="http://schemas.microsoft.com/office/drawing/2014/main" id="{420BA572-A20A-3CF6-F5E7-E18C661CA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8166" y="1662472"/>
            <a:ext cx="3342968" cy="3342968"/>
          </a:xfrm>
          <a:prstGeom prst="rect">
            <a:avLst/>
          </a:prstGeom>
        </p:spPr>
      </p:pic>
      <p:pic>
        <p:nvPicPr>
          <p:cNvPr id="9" name="Graphic 8" descr="Database with solid fill">
            <a:extLst>
              <a:ext uri="{FF2B5EF4-FFF2-40B4-BE49-F238E27FC236}">
                <a16:creationId xmlns:a16="http://schemas.microsoft.com/office/drawing/2014/main" id="{B81A6EA2-43A3-5723-8046-4579CE2E1E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5368545"/>
            <a:ext cx="1233127" cy="1233127"/>
          </a:xfrm>
          <a:prstGeom prst="rect">
            <a:avLst/>
          </a:prstGeom>
        </p:spPr>
      </p:pic>
      <p:pic>
        <p:nvPicPr>
          <p:cNvPr id="11" name="Graphic 10" descr="Database with solid fill">
            <a:extLst>
              <a:ext uri="{FF2B5EF4-FFF2-40B4-BE49-F238E27FC236}">
                <a16:creationId xmlns:a16="http://schemas.microsoft.com/office/drawing/2014/main" id="{1F1E3759-D3A1-E858-F2C2-B72009A921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8873" y="1731298"/>
            <a:ext cx="1233127" cy="1233127"/>
          </a:xfrm>
          <a:prstGeom prst="rect">
            <a:avLst/>
          </a:prstGeom>
        </p:spPr>
      </p:pic>
      <p:sp>
        <p:nvSpPr>
          <p:cNvPr id="12" name="Text Placeholder 1">
            <a:extLst>
              <a:ext uri="{FF2B5EF4-FFF2-40B4-BE49-F238E27FC236}">
                <a16:creationId xmlns:a16="http://schemas.microsoft.com/office/drawing/2014/main" id="{6A5CB676-4CDD-9C50-ACDA-35AE30DBE5C4}"/>
              </a:ext>
            </a:extLst>
          </p:cNvPr>
          <p:cNvSpPr>
            <a:spLocks noGrp="1"/>
          </p:cNvSpPr>
          <p:nvPr>
            <p:ph type="body" sz="quarter" idx="10"/>
          </p:nvPr>
        </p:nvSpPr>
        <p:spPr>
          <a:xfrm>
            <a:off x="384785" y="1349985"/>
            <a:ext cx="3443732" cy="2751999"/>
          </a:xfrm>
        </p:spPr>
        <p:txBody>
          <a:bodyPr/>
          <a:lstStyle/>
          <a:p>
            <a:r>
              <a:rPr lang="en-US" dirty="0"/>
              <a:t>scenario</a:t>
            </a:r>
            <a:endParaRPr lang="en-GB" dirty="0"/>
          </a:p>
        </p:txBody>
      </p:sp>
      <p:pic>
        <p:nvPicPr>
          <p:cNvPr id="14" name="Graphic 13" descr="Shopping basket with solid fill">
            <a:extLst>
              <a:ext uri="{FF2B5EF4-FFF2-40B4-BE49-F238E27FC236}">
                <a16:creationId xmlns:a16="http://schemas.microsoft.com/office/drawing/2014/main" id="{4B76C17A-8E4C-EF1C-E452-849CDCDFB7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1558" y="5461926"/>
            <a:ext cx="1049746" cy="1049746"/>
          </a:xfrm>
          <a:prstGeom prst="rect">
            <a:avLst/>
          </a:prstGeom>
        </p:spPr>
      </p:pic>
      <p:pic>
        <p:nvPicPr>
          <p:cNvPr id="15" name="Graphic 14" descr="Shopping basket with solid fill">
            <a:extLst>
              <a:ext uri="{FF2B5EF4-FFF2-40B4-BE49-F238E27FC236}">
                <a16:creationId xmlns:a16="http://schemas.microsoft.com/office/drawing/2014/main" id="{FCE42DB2-72F9-BCB6-8B2A-7F2240E496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1134" y="1822988"/>
            <a:ext cx="1049746" cy="1049746"/>
          </a:xfrm>
          <a:prstGeom prst="rect">
            <a:avLst/>
          </a:prstGeom>
        </p:spPr>
      </p:pic>
    </p:spTree>
    <p:extLst>
      <p:ext uri="{BB962C8B-B14F-4D97-AF65-F5344CB8AC3E}">
        <p14:creationId xmlns:p14="http://schemas.microsoft.com/office/powerpoint/2010/main" val="3539288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24816D-C197-6FE5-EB4A-DB6C03F824A2}"/>
              </a:ext>
            </a:extLst>
          </p:cNvPr>
          <p:cNvSpPr/>
          <p:nvPr/>
        </p:nvSpPr>
        <p:spPr>
          <a:xfrm>
            <a:off x="4730059" y="3741384"/>
            <a:ext cx="2526889" cy="29082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on premise server</a:t>
            </a:r>
          </a:p>
        </p:txBody>
      </p:sp>
      <p:sp>
        <p:nvSpPr>
          <p:cNvPr id="8" name="Rectangle 7">
            <a:extLst>
              <a:ext uri="{FF2B5EF4-FFF2-40B4-BE49-F238E27FC236}">
                <a16:creationId xmlns:a16="http://schemas.microsoft.com/office/drawing/2014/main" id="{33BC4FC2-9007-791D-7677-4FFC37F4E8D0}"/>
              </a:ext>
            </a:extLst>
          </p:cNvPr>
          <p:cNvSpPr/>
          <p:nvPr/>
        </p:nvSpPr>
        <p:spPr>
          <a:xfrm>
            <a:off x="9515015" y="156496"/>
            <a:ext cx="2526889" cy="280792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amazon RDS</a:t>
            </a:r>
          </a:p>
        </p:txBody>
      </p:sp>
      <p:sp>
        <p:nvSpPr>
          <p:cNvPr id="4" name="Slide Number Placeholder 3">
            <a:extLst>
              <a:ext uri="{FF2B5EF4-FFF2-40B4-BE49-F238E27FC236}">
                <a16:creationId xmlns:a16="http://schemas.microsoft.com/office/drawing/2014/main" id="{A5FCD201-1D74-4295-92FD-2C40A6449202}"/>
              </a:ext>
            </a:extLst>
          </p:cNvPr>
          <p:cNvSpPr>
            <a:spLocks noGrp="1"/>
          </p:cNvSpPr>
          <p:nvPr>
            <p:ph type="sldNum" sz="quarter" idx="4"/>
          </p:nvPr>
        </p:nvSpPr>
        <p:spPr/>
        <p:txBody>
          <a:bodyPr/>
          <a:lstStyle/>
          <a:p>
            <a:fld id="{EF892D59-8F09-EF4B-AD6D-DA609442F868}" type="slidenum">
              <a:rPr lang="en-GB" sz="1000" smtClean="0"/>
              <a:pPr/>
              <a:t>2</a:t>
            </a:fld>
            <a:endParaRPr lang="en-GB" sz="1000" dirty="0"/>
          </a:p>
        </p:txBody>
      </p:sp>
      <p:pic>
        <p:nvPicPr>
          <p:cNvPr id="3" name="Graphic 2" descr="Cloud Computing with solid fill">
            <a:extLst>
              <a:ext uri="{FF2B5EF4-FFF2-40B4-BE49-F238E27FC236}">
                <a16:creationId xmlns:a16="http://schemas.microsoft.com/office/drawing/2014/main" id="{420BA572-A20A-3CF6-F5E7-E18C661CA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8166" y="1662472"/>
            <a:ext cx="3342968" cy="3342968"/>
          </a:xfrm>
          <a:prstGeom prst="rect">
            <a:avLst/>
          </a:prstGeom>
        </p:spPr>
      </p:pic>
      <p:pic>
        <p:nvPicPr>
          <p:cNvPr id="9" name="Graphic 8" descr="Database with solid fill">
            <a:extLst>
              <a:ext uri="{FF2B5EF4-FFF2-40B4-BE49-F238E27FC236}">
                <a16:creationId xmlns:a16="http://schemas.microsoft.com/office/drawing/2014/main" id="{B81A6EA2-43A3-5723-8046-4579CE2E1E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5368545"/>
            <a:ext cx="1233127" cy="1233127"/>
          </a:xfrm>
          <a:prstGeom prst="rect">
            <a:avLst/>
          </a:prstGeom>
        </p:spPr>
      </p:pic>
      <p:pic>
        <p:nvPicPr>
          <p:cNvPr id="11" name="Graphic 10" descr="Database with solid fill">
            <a:extLst>
              <a:ext uri="{FF2B5EF4-FFF2-40B4-BE49-F238E27FC236}">
                <a16:creationId xmlns:a16="http://schemas.microsoft.com/office/drawing/2014/main" id="{1F1E3759-D3A1-E858-F2C2-B72009A921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8873" y="1731298"/>
            <a:ext cx="1233127" cy="1233127"/>
          </a:xfrm>
          <a:prstGeom prst="rect">
            <a:avLst/>
          </a:prstGeom>
        </p:spPr>
      </p:pic>
      <p:sp>
        <p:nvSpPr>
          <p:cNvPr id="12" name="Text Placeholder 1">
            <a:extLst>
              <a:ext uri="{FF2B5EF4-FFF2-40B4-BE49-F238E27FC236}">
                <a16:creationId xmlns:a16="http://schemas.microsoft.com/office/drawing/2014/main" id="{6A5CB676-4CDD-9C50-ACDA-35AE30DBE5C4}"/>
              </a:ext>
            </a:extLst>
          </p:cNvPr>
          <p:cNvSpPr>
            <a:spLocks noGrp="1"/>
          </p:cNvSpPr>
          <p:nvPr>
            <p:ph type="body" sz="quarter" idx="10"/>
          </p:nvPr>
        </p:nvSpPr>
        <p:spPr>
          <a:xfrm>
            <a:off x="384785" y="1349985"/>
            <a:ext cx="3443732" cy="2751999"/>
          </a:xfrm>
        </p:spPr>
        <p:txBody>
          <a:bodyPr/>
          <a:lstStyle/>
          <a:p>
            <a:r>
              <a:rPr lang="en-US" dirty="0"/>
              <a:t>scenario</a:t>
            </a:r>
            <a:endParaRPr lang="en-GB" dirty="0"/>
          </a:p>
        </p:txBody>
      </p:sp>
      <p:pic>
        <p:nvPicPr>
          <p:cNvPr id="14" name="Graphic 13" descr="Shopping basket with solid fill">
            <a:extLst>
              <a:ext uri="{FF2B5EF4-FFF2-40B4-BE49-F238E27FC236}">
                <a16:creationId xmlns:a16="http://schemas.microsoft.com/office/drawing/2014/main" id="{4B76C17A-8E4C-EF1C-E452-849CDCDFB7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1558" y="5461926"/>
            <a:ext cx="1049746" cy="1049746"/>
          </a:xfrm>
          <a:prstGeom prst="rect">
            <a:avLst/>
          </a:prstGeom>
        </p:spPr>
      </p:pic>
      <p:pic>
        <p:nvPicPr>
          <p:cNvPr id="15" name="Graphic 14" descr="Shopping basket with solid fill">
            <a:extLst>
              <a:ext uri="{FF2B5EF4-FFF2-40B4-BE49-F238E27FC236}">
                <a16:creationId xmlns:a16="http://schemas.microsoft.com/office/drawing/2014/main" id="{FCE42DB2-72F9-BCB6-8B2A-7F2240E496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1134" y="1822988"/>
            <a:ext cx="1049746" cy="1049746"/>
          </a:xfrm>
          <a:prstGeom prst="rect">
            <a:avLst/>
          </a:prstGeom>
        </p:spPr>
      </p:pic>
      <p:pic>
        <p:nvPicPr>
          <p:cNvPr id="6" name="Graphic 5" descr="Bar graph with upward trend with solid fill">
            <a:extLst>
              <a:ext uri="{FF2B5EF4-FFF2-40B4-BE49-F238E27FC236}">
                <a16:creationId xmlns:a16="http://schemas.microsoft.com/office/drawing/2014/main" id="{405A27EE-7C95-D24C-CA30-819FD4ABA9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75802" y="4444646"/>
            <a:ext cx="1366141" cy="1366141"/>
          </a:xfrm>
          <a:prstGeom prst="rect">
            <a:avLst/>
          </a:prstGeom>
        </p:spPr>
      </p:pic>
    </p:spTree>
    <p:extLst>
      <p:ext uri="{BB962C8B-B14F-4D97-AF65-F5344CB8AC3E}">
        <p14:creationId xmlns:p14="http://schemas.microsoft.com/office/powerpoint/2010/main" val="7507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88F8EC-5C1A-47C6-A10A-6ED704FCE24C}"/>
              </a:ext>
            </a:extLst>
          </p:cNvPr>
          <p:cNvSpPr>
            <a:spLocks noGrp="1"/>
          </p:cNvSpPr>
          <p:nvPr>
            <p:ph type="body" sz="quarter" idx="10"/>
          </p:nvPr>
        </p:nvSpPr>
        <p:spPr/>
        <p:txBody>
          <a:bodyPr/>
          <a:lstStyle/>
          <a:p>
            <a:r>
              <a:rPr lang="en-US" dirty="0"/>
              <a:t>Overview</a:t>
            </a:r>
            <a:endParaRPr lang="en-GB" dirty="0"/>
          </a:p>
        </p:txBody>
      </p:sp>
      <p:sp>
        <p:nvSpPr>
          <p:cNvPr id="4" name="Slide Number Placeholder 3">
            <a:extLst>
              <a:ext uri="{FF2B5EF4-FFF2-40B4-BE49-F238E27FC236}">
                <a16:creationId xmlns:a16="http://schemas.microsoft.com/office/drawing/2014/main" id="{A5FCD201-1D74-4295-92FD-2C40A6449202}"/>
              </a:ext>
            </a:extLst>
          </p:cNvPr>
          <p:cNvSpPr>
            <a:spLocks noGrp="1"/>
          </p:cNvSpPr>
          <p:nvPr>
            <p:ph type="sldNum" sz="quarter" idx="4"/>
          </p:nvPr>
        </p:nvSpPr>
        <p:spPr/>
        <p:txBody>
          <a:bodyPr/>
          <a:lstStyle/>
          <a:p>
            <a:fld id="{EF892D59-8F09-EF4B-AD6D-DA609442F868}" type="slidenum">
              <a:rPr lang="en-GB" sz="1000" smtClean="0"/>
              <a:pPr/>
              <a:t>20</a:t>
            </a:fld>
            <a:endParaRPr lang="en-GB" sz="1000" dirty="0"/>
          </a:p>
        </p:txBody>
      </p:sp>
      <p:sp>
        <p:nvSpPr>
          <p:cNvPr id="3" name="Text Placeholder 2">
            <a:extLst>
              <a:ext uri="{FF2B5EF4-FFF2-40B4-BE49-F238E27FC236}">
                <a16:creationId xmlns:a16="http://schemas.microsoft.com/office/drawing/2014/main" id="{F9C58E23-6710-44F7-90E4-7947FC46B0F9}"/>
              </a:ext>
            </a:extLst>
          </p:cNvPr>
          <p:cNvSpPr>
            <a:spLocks noGrp="1"/>
          </p:cNvSpPr>
          <p:nvPr>
            <p:ph type="body" sz="quarter" idx="15"/>
          </p:nvPr>
        </p:nvSpPr>
        <p:spPr>
          <a:xfrm>
            <a:off x="4636931" y="768959"/>
            <a:ext cx="7103609" cy="5641365"/>
          </a:xfrm>
        </p:spPr>
        <p:txBody>
          <a:bodyPr/>
          <a:lstStyle/>
          <a:p>
            <a:r>
              <a:rPr lang="en-GB" sz="2000" dirty="0"/>
              <a:t>Now we will deploy our SQL database to the Cloud and connect to the database for visualisation </a:t>
            </a:r>
          </a:p>
          <a:p>
            <a:endParaRPr lang="en-GB" sz="2400" dirty="0"/>
          </a:p>
          <a:p>
            <a:pPr marL="342900" indent="-342900">
              <a:buFont typeface="Arial" panose="020B0604020202020204" pitchFamily="34" charset="0"/>
              <a:buChar char="•"/>
            </a:pPr>
            <a:r>
              <a:rPr lang="en-GB" sz="2400" dirty="0"/>
              <a:t>restore the database</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create a role for </a:t>
            </a:r>
            <a:r>
              <a:rPr lang="en-GB" sz="2400" dirty="0" err="1"/>
              <a:t>quicksight</a:t>
            </a:r>
            <a:r>
              <a:rPr lang="en-GB" sz="2400" dirty="0"/>
              <a:t> to access RDS</a:t>
            </a:r>
          </a:p>
          <a:p>
            <a:endParaRPr lang="en-GB" sz="2400" dirty="0"/>
          </a:p>
          <a:p>
            <a:pPr marL="342900" indent="-342900">
              <a:buFont typeface="Arial" panose="020B0604020202020204" pitchFamily="34" charset="0"/>
              <a:buChar char="•"/>
            </a:pPr>
            <a:r>
              <a:rPr lang="en-GB" sz="2400" dirty="0"/>
              <a:t>connect to data to test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4145668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latin typeface="Montserrat Black"/>
              </a:rPr>
              <a:t>configure option group</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21</a:t>
            </a:fld>
            <a:endParaRPr lang="en-GB" sz="1000" dirty="0"/>
          </a:p>
        </p:txBody>
      </p:sp>
      <p:pic>
        <p:nvPicPr>
          <p:cNvPr id="5" name="Picture 4">
            <a:extLst>
              <a:ext uri="{FF2B5EF4-FFF2-40B4-BE49-F238E27FC236}">
                <a16:creationId xmlns:a16="http://schemas.microsoft.com/office/drawing/2014/main" id="{A00DD26A-356B-6BF5-3036-7819695EAAF8}"/>
              </a:ext>
            </a:extLst>
          </p:cNvPr>
          <p:cNvPicPr>
            <a:picLocks noChangeAspect="1"/>
          </p:cNvPicPr>
          <p:nvPr/>
        </p:nvPicPr>
        <p:blipFill>
          <a:blip r:embed="rId3"/>
          <a:stretch>
            <a:fillRect/>
          </a:stretch>
        </p:blipFill>
        <p:spPr>
          <a:xfrm>
            <a:off x="4390206" y="2491503"/>
            <a:ext cx="7344075" cy="2583875"/>
          </a:xfrm>
          <a:prstGeom prst="rect">
            <a:avLst/>
          </a:prstGeom>
          <a:ln>
            <a:solidFill>
              <a:schemeClr val="tx1"/>
            </a:solidFill>
          </a:ln>
        </p:spPr>
      </p:pic>
      <p:pic>
        <p:nvPicPr>
          <p:cNvPr id="7" name="Picture 6">
            <a:extLst>
              <a:ext uri="{FF2B5EF4-FFF2-40B4-BE49-F238E27FC236}">
                <a16:creationId xmlns:a16="http://schemas.microsoft.com/office/drawing/2014/main" id="{02882852-7FCD-B03D-4456-035028904B0B}"/>
              </a:ext>
            </a:extLst>
          </p:cNvPr>
          <p:cNvPicPr>
            <a:picLocks noChangeAspect="1"/>
          </p:cNvPicPr>
          <p:nvPr/>
        </p:nvPicPr>
        <p:blipFill>
          <a:blip r:embed="rId4"/>
          <a:stretch>
            <a:fillRect/>
          </a:stretch>
        </p:blipFill>
        <p:spPr>
          <a:xfrm>
            <a:off x="3671370" y="1414283"/>
            <a:ext cx="8370534" cy="718147"/>
          </a:xfrm>
          <a:prstGeom prst="rect">
            <a:avLst/>
          </a:prstGeom>
          <a:ln>
            <a:solidFill>
              <a:schemeClr val="tx1"/>
            </a:solidFill>
          </a:ln>
        </p:spPr>
      </p:pic>
      <p:sp>
        <p:nvSpPr>
          <p:cNvPr id="3" name="TextBox 2">
            <a:extLst>
              <a:ext uri="{FF2B5EF4-FFF2-40B4-BE49-F238E27FC236}">
                <a16:creationId xmlns:a16="http://schemas.microsoft.com/office/drawing/2014/main" id="{FC4E3AD6-22A0-70E5-A491-43FF7AE54080}"/>
              </a:ext>
            </a:extLst>
          </p:cNvPr>
          <p:cNvSpPr txBox="1"/>
          <p:nvPr/>
        </p:nvSpPr>
        <p:spPr>
          <a:xfrm>
            <a:off x="5070230" y="5287595"/>
            <a:ext cx="6589345"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dirty="0"/>
              <a:t>This allows native SQL backup restore option – not needed for a create approach</a:t>
            </a:r>
            <a:endParaRPr lang="en-GB" dirty="0"/>
          </a:p>
        </p:txBody>
      </p:sp>
    </p:spTree>
    <p:extLst>
      <p:ext uri="{BB962C8B-B14F-4D97-AF65-F5344CB8AC3E}">
        <p14:creationId xmlns:p14="http://schemas.microsoft.com/office/powerpoint/2010/main" val="13240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latin typeface="Montserrat Black"/>
              </a:rPr>
              <a:t>run query to create </a:t>
            </a:r>
            <a:r>
              <a:rPr lang="en-US" dirty="0" err="1">
                <a:latin typeface="Montserrat Black"/>
              </a:rPr>
              <a:t>db</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22</a:t>
            </a:fld>
            <a:endParaRPr lang="en-GB" sz="1000" dirty="0"/>
          </a:p>
        </p:txBody>
      </p:sp>
      <p:pic>
        <p:nvPicPr>
          <p:cNvPr id="5" name="Picture 4">
            <a:extLst>
              <a:ext uri="{FF2B5EF4-FFF2-40B4-BE49-F238E27FC236}">
                <a16:creationId xmlns:a16="http://schemas.microsoft.com/office/drawing/2014/main" id="{BF030A4A-20F4-AA32-349F-D953AFA3A548}"/>
              </a:ext>
            </a:extLst>
          </p:cNvPr>
          <p:cNvPicPr>
            <a:picLocks noChangeAspect="1"/>
          </p:cNvPicPr>
          <p:nvPr/>
        </p:nvPicPr>
        <p:blipFill>
          <a:blip r:embed="rId3"/>
          <a:stretch>
            <a:fillRect/>
          </a:stretch>
        </p:blipFill>
        <p:spPr>
          <a:xfrm>
            <a:off x="4263379" y="604684"/>
            <a:ext cx="7299356" cy="4203549"/>
          </a:xfrm>
          <a:prstGeom prst="rect">
            <a:avLst/>
          </a:prstGeom>
          <a:ln>
            <a:solidFill>
              <a:schemeClr val="accent1"/>
            </a:solidFill>
          </a:ln>
        </p:spPr>
      </p:pic>
    </p:spTree>
    <p:extLst>
      <p:ext uri="{BB962C8B-B14F-4D97-AF65-F5344CB8AC3E}">
        <p14:creationId xmlns:p14="http://schemas.microsoft.com/office/powerpoint/2010/main" val="3373109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err="1"/>
              <a:t>quicksight</a:t>
            </a:r>
            <a:endParaRPr lang="en-US" dirty="0"/>
          </a:p>
          <a:p>
            <a:r>
              <a:rPr lang="en-US" dirty="0"/>
              <a:t>cloud data analysis </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23</a:t>
            </a:fld>
            <a:endParaRPr lang="en-GB" sz="1000" dirty="0"/>
          </a:p>
        </p:txBody>
      </p:sp>
      <p:pic>
        <p:nvPicPr>
          <p:cNvPr id="1026" name="Picture 2" descr="Tips and tricks for high-performant dashboards in Amazon QuickSight | AWS  Big Data Blog">
            <a:extLst>
              <a:ext uri="{FF2B5EF4-FFF2-40B4-BE49-F238E27FC236}">
                <a16:creationId xmlns:a16="http://schemas.microsoft.com/office/drawing/2014/main" id="{EC03E49F-F0B9-B61D-B1A2-2FE8A7B24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471" y="1091381"/>
            <a:ext cx="7982425" cy="405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07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a:xfrm>
            <a:off x="0" y="1349985"/>
            <a:ext cx="4247535" cy="2751999"/>
          </a:xfrm>
        </p:spPr>
        <p:txBody>
          <a:bodyPr/>
          <a:lstStyle/>
          <a:p>
            <a:pPr marL="857250" indent="-857250">
              <a:buFont typeface="Wingdings" panose="05000000000000000000" pitchFamily="2" charset="2"/>
              <a:buChar char="ü"/>
            </a:pPr>
            <a:r>
              <a:rPr lang="en-US" sz="3200" dirty="0"/>
              <a:t>data</a:t>
            </a:r>
          </a:p>
          <a:p>
            <a:pPr marL="857250" indent="-857250">
              <a:buFont typeface="Wingdings" panose="05000000000000000000" pitchFamily="2" charset="2"/>
              <a:buChar char="ü"/>
            </a:pPr>
            <a:r>
              <a:rPr lang="en-US" sz="3200" dirty="0"/>
              <a:t>analysis</a:t>
            </a:r>
          </a:p>
          <a:p>
            <a:pPr marL="857250" indent="-857250">
              <a:buFont typeface="Wingdings" panose="05000000000000000000" pitchFamily="2" charset="2"/>
              <a:buChar char="ü"/>
            </a:pPr>
            <a:r>
              <a:rPr lang="en-US" sz="3200" dirty="0"/>
              <a:t>dashboard</a:t>
            </a:r>
          </a:p>
          <a:p>
            <a:pPr marL="857250" indent="-857250">
              <a:buFont typeface="Wingdings" panose="05000000000000000000" pitchFamily="2" charset="2"/>
              <a:buChar char="ü"/>
            </a:pPr>
            <a:r>
              <a:rPr lang="en-US" sz="3200" dirty="0"/>
              <a:t>share</a:t>
            </a:r>
            <a:endParaRPr lang="en-GB" sz="3200"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24</a:t>
            </a:fld>
            <a:endParaRPr lang="en-GB" sz="1000" dirty="0"/>
          </a:p>
        </p:txBody>
      </p:sp>
      <p:pic>
        <p:nvPicPr>
          <p:cNvPr id="9" name="Graphic 8" descr="Bar graph with upward trend with solid fill">
            <a:extLst>
              <a:ext uri="{FF2B5EF4-FFF2-40B4-BE49-F238E27FC236}">
                <a16:creationId xmlns:a16="http://schemas.microsoft.com/office/drawing/2014/main" id="{41025B66-C9FB-6E46-8D15-27CCCA91AE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8172" y="681702"/>
            <a:ext cx="2433484" cy="2433484"/>
          </a:xfrm>
          <a:prstGeom prst="rect">
            <a:avLst/>
          </a:prstGeom>
        </p:spPr>
      </p:pic>
      <p:cxnSp>
        <p:nvCxnSpPr>
          <p:cNvPr id="11" name="Straight Arrow Connector 10">
            <a:extLst>
              <a:ext uri="{FF2B5EF4-FFF2-40B4-BE49-F238E27FC236}">
                <a16:creationId xmlns:a16="http://schemas.microsoft.com/office/drawing/2014/main" id="{4BDAB090-98FA-BE1A-5F20-6955C1C6ED0E}"/>
              </a:ext>
            </a:extLst>
          </p:cNvPr>
          <p:cNvCxnSpPr>
            <a:cxnSpLocks/>
          </p:cNvCxnSpPr>
          <p:nvPr/>
        </p:nvCxnSpPr>
        <p:spPr>
          <a:xfrm flipV="1">
            <a:off x="6902245" y="1687870"/>
            <a:ext cx="1401097" cy="4211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B25B68C-C710-8647-E3C7-E95D67478300}"/>
              </a:ext>
            </a:extLst>
          </p:cNvPr>
          <p:cNvPicPr>
            <a:picLocks noChangeAspect="1"/>
          </p:cNvPicPr>
          <p:nvPr/>
        </p:nvPicPr>
        <p:blipFill>
          <a:blip r:embed="rId5"/>
          <a:stretch>
            <a:fillRect/>
          </a:stretch>
        </p:blipFill>
        <p:spPr>
          <a:xfrm>
            <a:off x="8557437" y="774290"/>
            <a:ext cx="3484467" cy="1597912"/>
          </a:xfrm>
          <a:prstGeom prst="rect">
            <a:avLst/>
          </a:prstGeom>
          <a:ln>
            <a:solidFill>
              <a:schemeClr val="accent1"/>
            </a:solidFill>
          </a:ln>
        </p:spPr>
      </p:pic>
      <p:pic>
        <p:nvPicPr>
          <p:cNvPr id="15" name="Graphic 14" descr="Database with solid fill">
            <a:extLst>
              <a:ext uri="{FF2B5EF4-FFF2-40B4-BE49-F238E27FC236}">
                <a16:creationId xmlns:a16="http://schemas.microsoft.com/office/drawing/2014/main" id="{9066533A-9E0C-491F-0FDC-D4C6CDEC5A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4914" y="4748982"/>
            <a:ext cx="1762172" cy="1762172"/>
          </a:xfrm>
          <a:prstGeom prst="rect">
            <a:avLst/>
          </a:prstGeom>
        </p:spPr>
      </p:pic>
      <p:cxnSp>
        <p:nvCxnSpPr>
          <p:cNvPr id="17" name="Straight Arrow Connector 16">
            <a:extLst>
              <a:ext uri="{FF2B5EF4-FFF2-40B4-BE49-F238E27FC236}">
                <a16:creationId xmlns:a16="http://schemas.microsoft.com/office/drawing/2014/main" id="{82FF95AF-640F-6955-1BA2-5C7D69517A2D}"/>
              </a:ext>
            </a:extLst>
          </p:cNvPr>
          <p:cNvCxnSpPr>
            <a:cxnSpLocks/>
          </p:cNvCxnSpPr>
          <p:nvPr/>
        </p:nvCxnSpPr>
        <p:spPr>
          <a:xfrm>
            <a:off x="5589639" y="3760839"/>
            <a:ext cx="354101" cy="8812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Group with solid fill">
            <a:extLst>
              <a:ext uri="{FF2B5EF4-FFF2-40B4-BE49-F238E27FC236}">
                <a16:creationId xmlns:a16="http://schemas.microsoft.com/office/drawing/2014/main" id="{841E3383-BB7E-A9C2-B2DA-2E07F01E8E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88642" y="4101984"/>
            <a:ext cx="2158559" cy="2158559"/>
          </a:xfrm>
          <a:prstGeom prst="rect">
            <a:avLst/>
          </a:prstGeom>
        </p:spPr>
      </p:pic>
      <p:cxnSp>
        <p:nvCxnSpPr>
          <p:cNvPr id="28" name="Straight Arrow Connector 27">
            <a:extLst>
              <a:ext uri="{FF2B5EF4-FFF2-40B4-BE49-F238E27FC236}">
                <a16:creationId xmlns:a16="http://schemas.microsoft.com/office/drawing/2014/main" id="{50FB3B37-9059-6E74-B1CA-770F112C95A8}"/>
              </a:ext>
            </a:extLst>
          </p:cNvPr>
          <p:cNvCxnSpPr>
            <a:cxnSpLocks/>
          </p:cNvCxnSpPr>
          <p:nvPr/>
        </p:nvCxnSpPr>
        <p:spPr>
          <a:xfrm flipV="1">
            <a:off x="10367922" y="2706328"/>
            <a:ext cx="0" cy="7226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Key with solid fill">
            <a:extLst>
              <a:ext uri="{FF2B5EF4-FFF2-40B4-BE49-F238E27FC236}">
                <a16:creationId xmlns:a16="http://schemas.microsoft.com/office/drawing/2014/main" id="{178315F7-E2F4-768C-79A7-30DDBCE3F2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9071" y="3527537"/>
            <a:ext cx="914400" cy="914400"/>
          </a:xfrm>
          <a:prstGeom prst="rect">
            <a:avLst/>
          </a:prstGeom>
        </p:spPr>
      </p:pic>
      <p:pic>
        <p:nvPicPr>
          <p:cNvPr id="34" name="Graphic 33" descr="Key with solid fill">
            <a:extLst>
              <a:ext uri="{FF2B5EF4-FFF2-40B4-BE49-F238E27FC236}">
                <a16:creationId xmlns:a16="http://schemas.microsoft.com/office/drawing/2014/main" id="{1A7F7F22-E1FF-F399-EB1C-952A938FA1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27523" y="2917517"/>
            <a:ext cx="914400" cy="914400"/>
          </a:xfrm>
          <a:prstGeom prst="rect">
            <a:avLst/>
          </a:prstGeom>
        </p:spPr>
      </p:pic>
    </p:spTree>
    <p:extLst>
      <p:ext uri="{BB962C8B-B14F-4D97-AF65-F5344CB8AC3E}">
        <p14:creationId xmlns:p14="http://schemas.microsoft.com/office/powerpoint/2010/main" val="265018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configure inbound connection </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25</a:t>
            </a:fld>
            <a:endParaRPr lang="en-GB" sz="1000" dirty="0"/>
          </a:p>
        </p:txBody>
      </p:sp>
      <p:pic>
        <p:nvPicPr>
          <p:cNvPr id="5" name="Picture 4">
            <a:extLst>
              <a:ext uri="{FF2B5EF4-FFF2-40B4-BE49-F238E27FC236}">
                <a16:creationId xmlns:a16="http://schemas.microsoft.com/office/drawing/2014/main" id="{61E1C34D-97DE-CCF5-6EE5-6D77089FD905}"/>
              </a:ext>
            </a:extLst>
          </p:cNvPr>
          <p:cNvPicPr>
            <a:picLocks noChangeAspect="1"/>
          </p:cNvPicPr>
          <p:nvPr/>
        </p:nvPicPr>
        <p:blipFill>
          <a:blip r:embed="rId3"/>
          <a:stretch>
            <a:fillRect/>
          </a:stretch>
        </p:blipFill>
        <p:spPr>
          <a:xfrm>
            <a:off x="4331004" y="163784"/>
            <a:ext cx="6688154" cy="2372402"/>
          </a:xfrm>
          <a:prstGeom prst="rect">
            <a:avLst/>
          </a:prstGeom>
        </p:spPr>
      </p:pic>
      <p:pic>
        <p:nvPicPr>
          <p:cNvPr id="7" name="Picture 6">
            <a:extLst>
              <a:ext uri="{FF2B5EF4-FFF2-40B4-BE49-F238E27FC236}">
                <a16:creationId xmlns:a16="http://schemas.microsoft.com/office/drawing/2014/main" id="{6D7A5491-E250-8561-2E80-6A2E24E9F352}"/>
              </a:ext>
            </a:extLst>
          </p:cNvPr>
          <p:cNvPicPr>
            <a:picLocks noChangeAspect="1"/>
          </p:cNvPicPr>
          <p:nvPr/>
        </p:nvPicPr>
        <p:blipFill>
          <a:blip r:embed="rId4"/>
          <a:stretch>
            <a:fillRect/>
          </a:stretch>
        </p:blipFill>
        <p:spPr>
          <a:xfrm>
            <a:off x="5161994" y="2420321"/>
            <a:ext cx="6645221" cy="2242762"/>
          </a:xfrm>
          <a:prstGeom prst="rect">
            <a:avLst/>
          </a:prstGeom>
          <a:ln>
            <a:solidFill>
              <a:schemeClr val="accent1"/>
            </a:solidFill>
          </a:ln>
        </p:spPr>
      </p:pic>
      <p:pic>
        <p:nvPicPr>
          <p:cNvPr id="9" name="Picture 8">
            <a:extLst>
              <a:ext uri="{FF2B5EF4-FFF2-40B4-BE49-F238E27FC236}">
                <a16:creationId xmlns:a16="http://schemas.microsoft.com/office/drawing/2014/main" id="{CAA4A3A8-C0E3-157D-AD6B-62E92182B9CB}"/>
              </a:ext>
            </a:extLst>
          </p:cNvPr>
          <p:cNvPicPr>
            <a:picLocks noChangeAspect="1"/>
          </p:cNvPicPr>
          <p:nvPr/>
        </p:nvPicPr>
        <p:blipFill>
          <a:blip r:embed="rId5"/>
          <a:stretch>
            <a:fillRect/>
          </a:stretch>
        </p:blipFill>
        <p:spPr>
          <a:xfrm>
            <a:off x="4934349" y="4816027"/>
            <a:ext cx="6645220" cy="1434101"/>
          </a:xfrm>
          <a:prstGeom prst="rect">
            <a:avLst/>
          </a:prstGeom>
          <a:ln>
            <a:solidFill>
              <a:schemeClr val="accent1"/>
            </a:solidFill>
          </a:ln>
        </p:spPr>
      </p:pic>
    </p:spTree>
    <p:extLst>
      <p:ext uri="{BB962C8B-B14F-4D97-AF65-F5344CB8AC3E}">
        <p14:creationId xmlns:p14="http://schemas.microsoft.com/office/powerpoint/2010/main" val="125331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configure inbound connection (2) </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26</a:t>
            </a:fld>
            <a:endParaRPr lang="en-GB" sz="1000" dirty="0"/>
          </a:p>
        </p:txBody>
      </p:sp>
      <p:pic>
        <p:nvPicPr>
          <p:cNvPr id="6" name="Picture 5">
            <a:extLst>
              <a:ext uri="{FF2B5EF4-FFF2-40B4-BE49-F238E27FC236}">
                <a16:creationId xmlns:a16="http://schemas.microsoft.com/office/drawing/2014/main" id="{11B1600B-1FAB-416A-2589-3E2766D8DEA0}"/>
              </a:ext>
            </a:extLst>
          </p:cNvPr>
          <p:cNvPicPr>
            <a:picLocks noChangeAspect="1"/>
          </p:cNvPicPr>
          <p:nvPr/>
        </p:nvPicPr>
        <p:blipFill>
          <a:blip r:embed="rId3"/>
          <a:stretch>
            <a:fillRect/>
          </a:stretch>
        </p:blipFill>
        <p:spPr>
          <a:xfrm>
            <a:off x="5095212" y="935241"/>
            <a:ext cx="5789097" cy="4107775"/>
          </a:xfrm>
          <a:prstGeom prst="rect">
            <a:avLst/>
          </a:prstGeom>
          <a:ln>
            <a:solidFill>
              <a:schemeClr val="accent1"/>
            </a:solidFill>
          </a:ln>
        </p:spPr>
      </p:pic>
    </p:spTree>
    <p:extLst>
      <p:ext uri="{BB962C8B-B14F-4D97-AF65-F5344CB8AC3E}">
        <p14:creationId xmlns:p14="http://schemas.microsoft.com/office/powerpoint/2010/main" val="108645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88F8EC-5C1A-47C6-A10A-6ED704FCE24C}"/>
              </a:ext>
            </a:extLst>
          </p:cNvPr>
          <p:cNvSpPr>
            <a:spLocks noGrp="1"/>
          </p:cNvSpPr>
          <p:nvPr>
            <p:ph type="body" sz="quarter" idx="10"/>
          </p:nvPr>
        </p:nvSpPr>
        <p:spPr/>
        <p:txBody>
          <a:bodyPr/>
          <a:lstStyle/>
          <a:p>
            <a:r>
              <a:rPr lang="en-US" dirty="0"/>
              <a:t>Overview</a:t>
            </a:r>
            <a:endParaRPr lang="en-GB" dirty="0"/>
          </a:p>
        </p:txBody>
      </p:sp>
      <p:sp>
        <p:nvSpPr>
          <p:cNvPr id="4" name="Slide Number Placeholder 3">
            <a:extLst>
              <a:ext uri="{FF2B5EF4-FFF2-40B4-BE49-F238E27FC236}">
                <a16:creationId xmlns:a16="http://schemas.microsoft.com/office/drawing/2014/main" id="{A5FCD201-1D74-4295-92FD-2C40A6449202}"/>
              </a:ext>
            </a:extLst>
          </p:cNvPr>
          <p:cNvSpPr>
            <a:spLocks noGrp="1"/>
          </p:cNvSpPr>
          <p:nvPr>
            <p:ph type="sldNum" sz="quarter" idx="4"/>
          </p:nvPr>
        </p:nvSpPr>
        <p:spPr/>
        <p:txBody>
          <a:bodyPr/>
          <a:lstStyle/>
          <a:p>
            <a:fld id="{EF892D59-8F09-EF4B-AD6D-DA609442F868}" type="slidenum">
              <a:rPr lang="en-GB" sz="1000" smtClean="0"/>
              <a:pPr/>
              <a:t>3</a:t>
            </a:fld>
            <a:endParaRPr lang="en-GB" sz="1000" dirty="0"/>
          </a:p>
        </p:txBody>
      </p:sp>
      <p:sp>
        <p:nvSpPr>
          <p:cNvPr id="3" name="Text Placeholder 2">
            <a:extLst>
              <a:ext uri="{FF2B5EF4-FFF2-40B4-BE49-F238E27FC236}">
                <a16:creationId xmlns:a16="http://schemas.microsoft.com/office/drawing/2014/main" id="{F9C58E23-6710-44F7-90E4-7947FC46B0F9}"/>
              </a:ext>
            </a:extLst>
          </p:cNvPr>
          <p:cNvSpPr>
            <a:spLocks noGrp="1"/>
          </p:cNvSpPr>
          <p:nvPr>
            <p:ph type="body" sz="quarter" idx="15"/>
          </p:nvPr>
        </p:nvSpPr>
        <p:spPr>
          <a:xfrm>
            <a:off x="4636932" y="385501"/>
            <a:ext cx="6619489" cy="6306171"/>
          </a:xfrm>
        </p:spPr>
        <p:txBody>
          <a:bodyPr/>
          <a:lstStyle/>
          <a:p>
            <a:r>
              <a:rPr lang="en-GB" sz="2800" dirty="0"/>
              <a:t>in order to migrate on premise databases to the cloud we must prepare the following</a:t>
            </a:r>
          </a:p>
          <a:p>
            <a:endParaRPr lang="en-GB" sz="2800" dirty="0"/>
          </a:p>
          <a:p>
            <a:pPr marL="342900" indent="-342900">
              <a:buFont typeface="Arial" panose="020B0604020202020204" pitchFamily="34" charset="0"/>
              <a:buChar char="•"/>
            </a:pPr>
            <a:r>
              <a:rPr lang="en-GB" sz="2800" dirty="0"/>
              <a:t>disconnect live applications </a:t>
            </a:r>
          </a:p>
          <a:p>
            <a:pPr marL="342900" indent="-342900">
              <a:buFont typeface="Arial" panose="020B0604020202020204" pitchFamily="34" charset="0"/>
              <a:buChar char="•"/>
            </a:pPr>
            <a:r>
              <a:rPr lang="en-GB" sz="2800" dirty="0"/>
              <a:t>backup database </a:t>
            </a:r>
          </a:p>
          <a:p>
            <a:pPr marL="342900" indent="-342900">
              <a:buFont typeface="Arial" panose="020B0604020202020204" pitchFamily="34" charset="0"/>
              <a:buChar char="•"/>
            </a:pPr>
            <a:r>
              <a:rPr lang="en-GB" sz="2800" dirty="0"/>
              <a:t>create target server (RDS)</a:t>
            </a:r>
          </a:p>
          <a:p>
            <a:pPr marL="342900" indent="-342900">
              <a:buFont typeface="Arial" panose="020B0604020202020204" pitchFamily="34" charset="0"/>
              <a:buChar char="•"/>
            </a:pPr>
            <a:r>
              <a:rPr lang="en-GB" sz="2800" dirty="0"/>
              <a:t>decide how target server will see backup file (network)</a:t>
            </a:r>
          </a:p>
          <a:p>
            <a:pPr marL="342900" indent="-342900">
              <a:buFont typeface="Arial" panose="020B0604020202020204" pitchFamily="34" charset="0"/>
              <a:buChar char="•"/>
            </a:pPr>
            <a:r>
              <a:rPr lang="en-GB" sz="2800" dirty="0"/>
              <a:t>configure roles in AWS</a:t>
            </a:r>
          </a:p>
          <a:p>
            <a:endParaRPr lang="en-GB" sz="2800" dirty="0"/>
          </a:p>
          <a:p>
            <a:r>
              <a:rPr lang="en-GB" sz="2800" i="1" dirty="0"/>
              <a:t>Control point for AWS : </a:t>
            </a:r>
          </a:p>
          <a:p>
            <a:r>
              <a:rPr lang="en-GB" sz="2800" dirty="0"/>
              <a:t>AWS Console or AWS CLI</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41833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4EC8-9B94-C01F-9C18-9092E5A6DF7C}"/>
              </a:ext>
            </a:extLst>
          </p:cNvPr>
          <p:cNvSpPr>
            <a:spLocks noGrp="1"/>
          </p:cNvSpPr>
          <p:nvPr>
            <p:ph type="ctrTitle"/>
          </p:nvPr>
        </p:nvSpPr>
        <p:spPr>
          <a:xfrm>
            <a:off x="193055" y="2899851"/>
            <a:ext cx="8272519" cy="1905823"/>
          </a:xfrm>
        </p:spPr>
        <p:txBody>
          <a:bodyPr/>
          <a:lstStyle/>
          <a:p>
            <a:r>
              <a:rPr lang="en-GB" dirty="0"/>
              <a:t>database backup</a:t>
            </a:r>
          </a:p>
        </p:txBody>
      </p:sp>
    </p:spTree>
    <p:extLst>
      <p:ext uri="{BB962C8B-B14F-4D97-AF65-F5344CB8AC3E}">
        <p14:creationId xmlns:p14="http://schemas.microsoft.com/office/powerpoint/2010/main" val="2241143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options : create copy of a database</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5</a:t>
            </a:fld>
            <a:endParaRPr lang="en-GB" sz="1000" dirty="0"/>
          </a:p>
        </p:txBody>
      </p:sp>
      <p:pic>
        <p:nvPicPr>
          <p:cNvPr id="5" name="Graphic 4" descr="Database with solid fill">
            <a:extLst>
              <a:ext uri="{FF2B5EF4-FFF2-40B4-BE49-F238E27FC236}">
                <a16:creationId xmlns:a16="http://schemas.microsoft.com/office/drawing/2014/main" id="{C51365A8-7D6B-7E34-0A0D-9C0115BA06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4583" y="1349985"/>
            <a:ext cx="2484596" cy="2484596"/>
          </a:xfrm>
          <a:prstGeom prst="rect">
            <a:avLst/>
          </a:prstGeom>
        </p:spPr>
      </p:pic>
      <p:pic>
        <p:nvPicPr>
          <p:cNvPr id="1026" name="Picture 2" descr="How to open a .bak file - SqlBak Blog">
            <a:extLst>
              <a:ext uri="{FF2B5EF4-FFF2-40B4-BE49-F238E27FC236}">
                <a16:creationId xmlns:a16="http://schemas.microsoft.com/office/drawing/2014/main" id="{DF059FF8-2F80-FB1A-03CF-D7E321192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956" y="677108"/>
            <a:ext cx="2122618" cy="212261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Clipboard with solid fill">
            <a:extLst>
              <a:ext uri="{FF2B5EF4-FFF2-40B4-BE49-F238E27FC236}">
                <a16:creationId xmlns:a16="http://schemas.microsoft.com/office/drawing/2014/main" id="{E447031B-2164-37AA-1F29-A2F7DE9160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51204" y="3429000"/>
            <a:ext cx="1882876" cy="1882876"/>
          </a:xfrm>
          <a:prstGeom prst="rect">
            <a:avLst/>
          </a:prstGeom>
        </p:spPr>
      </p:pic>
      <p:sp>
        <p:nvSpPr>
          <p:cNvPr id="12" name="Arrow: Right 11">
            <a:extLst>
              <a:ext uri="{FF2B5EF4-FFF2-40B4-BE49-F238E27FC236}">
                <a16:creationId xmlns:a16="http://schemas.microsoft.com/office/drawing/2014/main" id="{41C15CA5-8B1B-71A8-EEDB-20CDF8C9FDA8}"/>
              </a:ext>
            </a:extLst>
          </p:cNvPr>
          <p:cNvSpPr/>
          <p:nvPr/>
        </p:nvSpPr>
        <p:spPr>
          <a:xfrm rot="20537493">
            <a:off x="7124448" y="1666551"/>
            <a:ext cx="1386348" cy="383469"/>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4" name="Arrow: Right 13">
            <a:extLst>
              <a:ext uri="{FF2B5EF4-FFF2-40B4-BE49-F238E27FC236}">
                <a16:creationId xmlns:a16="http://schemas.microsoft.com/office/drawing/2014/main" id="{509807A2-34C3-A2A6-E375-FE635C5FD0DE}"/>
              </a:ext>
            </a:extLst>
          </p:cNvPr>
          <p:cNvSpPr/>
          <p:nvPr/>
        </p:nvSpPr>
        <p:spPr>
          <a:xfrm rot="1755950">
            <a:off x="7124641" y="3743395"/>
            <a:ext cx="1386348" cy="38346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6652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database .</a:t>
            </a:r>
            <a:r>
              <a:rPr lang="en-US" dirty="0" err="1"/>
              <a:t>bak</a:t>
            </a:r>
            <a:r>
              <a:rPr lang="en-US" dirty="0"/>
              <a:t> file</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6</a:t>
            </a:fld>
            <a:endParaRPr lang="en-GB" sz="1000" dirty="0"/>
          </a:p>
        </p:txBody>
      </p:sp>
      <p:pic>
        <p:nvPicPr>
          <p:cNvPr id="6" name="Picture 5">
            <a:extLst>
              <a:ext uri="{FF2B5EF4-FFF2-40B4-BE49-F238E27FC236}">
                <a16:creationId xmlns:a16="http://schemas.microsoft.com/office/drawing/2014/main" id="{7021D8A8-D286-A1AF-F210-C7167245F8A5}"/>
              </a:ext>
            </a:extLst>
          </p:cNvPr>
          <p:cNvPicPr>
            <a:picLocks noChangeAspect="1"/>
          </p:cNvPicPr>
          <p:nvPr/>
        </p:nvPicPr>
        <p:blipFill>
          <a:blip r:embed="rId3"/>
          <a:stretch>
            <a:fillRect/>
          </a:stretch>
        </p:blipFill>
        <p:spPr>
          <a:xfrm>
            <a:off x="4365522" y="786884"/>
            <a:ext cx="7577210" cy="4257064"/>
          </a:xfrm>
          <a:prstGeom prst="rect">
            <a:avLst/>
          </a:prstGeom>
          <a:ln>
            <a:solidFill>
              <a:schemeClr val="accent1"/>
            </a:solidFill>
          </a:ln>
        </p:spPr>
      </p:pic>
    </p:spTree>
    <p:extLst>
      <p:ext uri="{BB962C8B-B14F-4D97-AF65-F5344CB8AC3E}">
        <p14:creationId xmlns:p14="http://schemas.microsoft.com/office/powerpoint/2010/main" val="3820800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generate script</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7</a:t>
            </a:fld>
            <a:endParaRPr lang="en-GB" sz="1000" dirty="0"/>
          </a:p>
        </p:txBody>
      </p:sp>
      <p:pic>
        <p:nvPicPr>
          <p:cNvPr id="5" name="Picture 4">
            <a:extLst>
              <a:ext uri="{FF2B5EF4-FFF2-40B4-BE49-F238E27FC236}">
                <a16:creationId xmlns:a16="http://schemas.microsoft.com/office/drawing/2014/main" id="{44C61981-3BD3-183B-ADF2-300B3E47BD8A}"/>
              </a:ext>
            </a:extLst>
          </p:cNvPr>
          <p:cNvPicPr>
            <a:picLocks noChangeAspect="1"/>
          </p:cNvPicPr>
          <p:nvPr/>
        </p:nvPicPr>
        <p:blipFill>
          <a:blip r:embed="rId3"/>
          <a:stretch>
            <a:fillRect/>
          </a:stretch>
        </p:blipFill>
        <p:spPr>
          <a:xfrm>
            <a:off x="4334127" y="737223"/>
            <a:ext cx="7473088" cy="4229528"/>
          </a:xfrm>
          <a:prstGeom prst="rect">
            <a:avLst/>
          </a:prstGeom>
          <a:ln>
            <a:solidFill>
              <a:schemeClr val="accent1"/>
            </a:solidFill>
          </a:ln>
        </p:spPr>
      </p:pic>
    </p:spTree>
    <p:extLst>
      <p:ext uri="{BB962C8B-B14F-4D97-AF65-F5344CB8AC3E}">
        <p14:creationId xmlns:p14="http://schemas.microsoft.com/office/powerpoint/2010/main" val="130251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generate script (2)</a:t>
            </a:r>
            <a:endParaRPr lang="en-GB"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8</a:t>
            </a:fld>
            <a:endParaRPr lang="en-GB" sz="1000" dirty="0"/>
          </a:p>
        </p:txBody>
      </p:sp>
      <p:pic>
        <p:nvPicPr>
          <p:cNvPr id="6" name="Picture 5">
            <a:extLst>
              <a:ext uri="{FF2B5EF4-FFF2-40B4-BE49-F238E27FC236}">
                <a16:creationId xmlns:a16="http://schemas.microsoft.com/office/drawing/2014/main" id="{0839DD68-E116-E151-F26C-5E72FBD39443}"/>
              </a:ext>
            </a:extLst>
          </p:cNvPr>
          <p:cNvPicPr>
            <a:picLocks noChangeAspect="1"/>
          </p:cNvPicPr>
          <p:nvPr/>
        </p:nvPicPr>
        <p:blipFill>
          <a:blip r:embed="rId3"/>
          <a:stretch>
            <a:fillRect/>
          </a:stretch>
        </p:blipFill>
        <p:spPr>
          <a:xfrm>
            <a:off x="4513088" y="166328"/>
            <a:ext cx="7123339" cy="5118662"/>
          </a:xfrm>
          <a:prstGeom prst="rect">
            <a:avLst/>
          </a:prstGeom>
          <a:ln>
            <a:solidFill>
              <a:schemeClr val="accent1"/>
            </a:solidFill>
          </a:ln>
        </p:spPr>
      </p:pic>
      <p:sp>
        <p:nvSpPr>
          <p:cNvPr id="7" name="Rectangle 6">
            <a:extLst>
              <a:ext uri="{FF2B5EF4-FFF2-40B4-BE49-F238E27FC236}">
                <a16:creationId xmlns:a16="http://schemas.microsoft.com/office/drawing/2014/main" id="{7FAC2F1F-19F7-E7BB-3975-62FA304A1DA7}"/>
              </a:ext>
            </a:extLst>
          </p:cNvPr>
          <p:cNvSpPr/>
          <p:nvPr/>
        </p:nvSpPr>
        <p:spPr>
          <a:xfrm>
            <a:off x="7093974" y="4778477"/>
            <a:ext cx="3097161" cy="25072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529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4EC8-9B94-C01F-9C18-9092E5A6DF7C}"/>
              </a:ext>
            </a:extLst>
          </p:cNvPr>
          <p:cNvSpPr>
            <a:spLocks noGrp="1"/>
          </p:cNvSpPr>
          <p:nvPr>
            <p:ph type="ctrTitle"/>
          </p:nvPr>
        </p:nvSpPr>
        <p:spPr>
          <a:xfrm>
            <a:off x="193055" y="2899851"/>
            <a:ext cx="8272519" cy="1905823"/>
          </a:xfrm>
        </p:spPr>
        <p:txBody>
          <a:bodyPr/>
          <a:lstStyle/>
          <a:p>
            <a:r>
              <a:rPr lang="en-GB" dirty="0"/>
              <a:t>create target server</a:t>
            </a:r>
          </a:p>
        </p:txBody>
      </p:sp>
    </p:spTree>
    <p:extLst>
      <p:ext uri="{BB962C8B-B14F-4D97-AF65-F5344CB8AC3E}">
        <p14:creationId xmlns:p14="http://schemas.microsoft.com/office/powerpoint/2010/main" val="14859616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17C33DDE971642A3AD62E1BE8FB4A8" ma:contentTypeVersion="17" ma:contentTypeDescription="Create a new document." ma:contentTypeScope="" ma:versionID="bd22d754e06e106b23880a54a117b940">
  <xsd:schema xmlns:xsd="http://www.w3.org/2001/XMLSchema" xmlns:xs="http://www.w3.org/2001/XMLSchema" xmlns:p="http://schemas.microsoft.com/office/2006/metadata/properties" xmlns:ns2="eb7c3fc1-ccd5-477b-94a4-7b6dc96a8d59" xmlns:ns3="9e706368-9a73-4dcc-9221-b8fc62424fbc" targetNamespace="http://schemas.microsoft.com/office/2006/metadata/properties" ma:root="true" ma:fieldsID="4bacf5dff54837fa659c6a8c2447bdd0" ns2:_="" ns3:_="">
    <xsd:import namespace="eb7c3fc1-ccd5-477b-94a4-7b6dc96a8d59"/>
    <xsd:import namespace="9e706368-9a73-4dcc-9221-b8fc62424fb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7c3fc1-ccd5-477b-94a4-7b6dc96a8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706368-9a73-4dcc-9221-b8fc62424fb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0d56f4e-fc78-4139-b8cb-10eb5f78ae8a}" ma:internalName="TaxCatchAll" ma:showField="CatchAllData" ma:web="9e706368-9a73-4dcc-9221-b8fc62424f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e706368-9a73-4dcc-9221-b8fc62424fbc" xsi:nil="true"/>
    <lcf76f155ced4ddcb4097134ff3c332f xmlns="eb7c3fc1-ccd5-477b-94a4-7b6dc96a8d59">
      <Terms xmlns="http://schemas.microsoft.com/office/infopath/2007/PartnerControls"/>
    </lcf76f155ced4ddcb4097134ff3c332f>
    <SharedWithUsers xmlns="9e706368-9a73-4dcc-9221-b8fc62424fbc">
      <UserInfo>
        <DisplayName/>
        <AccountId xsi:nil="true"/>
        <AccountType/>
      </UserInfo>
    </SharedWithUsers>
  </documentManagement>
</p:properties>
</file>

<file path=customXml/itemProps1.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2.xml><?xml version="1.0" encoding="utf-8"?>
<ds:datastoreItem xmlns:ds="http://schemas.openxmlformats.org/officeDocument/2006/customXml" ds:itemID="{928BD944-682E-4250-A4B2-3FE8F11E25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7c3fc1-ccd5-477b-94a4-7b6dc96a8d59"/>
    <ds:schemaRef ds:uri="9e706368-9a73-4dcc-9221-b8fc62424f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4FD4C0-AF61-4457-ADCF-4CFE3F92DA4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448C177D-8930-4CE7-B892-EC306B91C362"/>
    <ds:schemaRef ds:uri="http://www.w3.org/XML/1998/namespace"/>
    <ds:schemaRef ds:uri="http://purl.org/dc/dcmitype/"/>
    <ds:schemaRef ds:uri="ceed27fb-8f78-4880-a905-723daa81eca1"/>
    <ds:schemaRef ds:uri="3cf4cf88-21af-4b6b-9d6b-47b2c5bac800"/>
    <ds:schemaRef ds:uri="9e706368-9a73-4dcc-9221-b8fc62424fbc"/>
    <ds:schemaRef ds:uri="eb7c3fc1-ccd5-477b-94a4-7b6dc96a8d59"/>
  </ds:schemaRefs>
</ds:datastoreItem>
</file>

<file path=docProps/app.xml><?xml version="1.0" encoding="utf-8"?>
<Properties xmlns="http://schemas.openxmlformats.org/officeDocument/2006/extended-properties" xmlns:vt="http://schemas.openxmlformats.org/officeDocument/2006/docPropsVTypes">
  <TotalTime>527</TotalTime>
  <Words>1019</Words>
  <Application>Microsoft Office PowerPoint</Application>
  <PresentationFormat>Widescreen</PresentationFormat>
  <Paragraphs>152</Paragraphs>
  <Slides>26</Slides>
  <Notes>22</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26</vt:i4>
      </vt:variant>
    </vt:vector>
  </HeadingPairs>
  <TitlesOfParts>
    <vt:vector size="37" baseType="lpstr">
      <vt:lpstr>Arial</vt:lpstr>
      <vt:lpstr>Calibri</vt:lpstr>
      <vt:lpstr>Krana Fat B</vt:lpstr>
      <vt:lpstr>Montserrat</vt:lpstr>
      <vt:lpstr>Montserrat Black</vt:lpstr>
      <vt:lpstr>Wingdings</vt:lpstr>
      <vt:lpstr>Master_Primary_Colors</vt:lpstr>
      <vt:lpstr>Master_Red_and_Purple</vt:lpstr>
      <vt:lpstr>Master_Yellow_and_Orange</vt:lpstr>
      <vt:lpstr>Master_Blue</vt:lpstr>
      <vt:lpstr>Master_Neutral</vt:lpstr>
      <vt:lpstr>Preparing to migrate to Cloud </vt:lpstr>
      <vt:lpstr>PowerPoint Presentation</vt:lpstr>
      <vt:lpstr>PowerPoint Presentation</vt:lpstr>
      <vt:lpstr>database backup</vt:lpstr>
      <vt:lpstr>PowerPoint Presentation</vt:lpstr>
      <vt:lpstr>PowerPoint Presentation</vt:lpstr>
      <vt:lpstr>PowerPoint Presentation</vt:lpstr>
      <vt:lpstr>PowerPoint Presentation</vt:lpstr>
      <vt:lpstr>create target server</vt:lpstr>
      <vt:lpstr>PowerPoint Presentation</vt:lpstr>
      <vt:lpstr>PowerPoint Presentation</vt:lpstr>
      <vt:lpstr>PowerPoint Presentation</vt:lpstr>
      <vt:lpstr>access to the backup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integration deliverables</dc:title>
  <dc:creator>Spore, Hayley</dc:creator>
  <cp:lastModifiedBy>Davies, Sian</cp:lastModifiedBy>
  <cp:revision>44</cp:revision>
  <dcterms:created xsi:type="dcterms:W3CDTF">2021-08-11T12:43:23Z</dcterms:created>
  <dcterms:modified xsi:type="dcterms:W3CDTF">2023-04-04T14:29:35Z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0x010100A117C33DDE971642A3AD62E1BE8FB4A8</vt:lpwstr>
  </property>
  <property fmtid="{D5CDD505-2E9C-101B-9397-08002B2CF9AE}" pid="3" name="BookType">
    <vt:lpwstr>4</vt:lpwstr>
  </property>
  <property fmtid="{D5CDD505-2E9C-101B-9397-08002B2CF9AE}" pid="4" name="Order">
    <vt:r8>281100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MediaServiceImageTags">
    <vt:lpwstr/>
  </property>
</Properties>
</file>